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2" r:id="rId1"/>
  </p:sldMasterIdLst>
  <p:notesMasterIdLst>
    <p:notesMasterId r:id="rId54"/>
  </p:notesMasterIdLst>
  <p:sldIdLst>
    <p:sldId id="256" r:id="rId2"/>
    <p:sldId id="416" r:id="rId3"/>
    <p:sldId id="258" r:id="rId4"/>
    <p:sldId id="341" r:id="rId5"/>
    <p:sldId id="368" r:id="rId6"/>
    <p:sldId id="369" r:id="rId7"/>
    <p:sldId id="370" r:id="rId8"/>
    <p:sldId id="371" r:id="rId9"/>
    <p:sldId id="372" r:id="rId10"/>
    <p:sldId id="373" r:id="rId11"/>
    <p:sldId id="374" r:id="rId12"/>
    <p:sldId id="375" r:id="rId13"/>
    <p:sldId id="376" r:id="rId14"/>
    <p:sldId id="377" r:id="rId15"/>
    <p:sldId id="378" r:id="rId16"/>
    <p:sldId id="417" r:id="rId17"/>
    <p:sldId id="379" r:id="rId18"/>
    <p:sldId id="380" r:id="rId19"/>
    <p:sldId id="381" r:id="rId20"/>
    <p:sldId id="382" r:id="rId21"/>
    <p:sldId id="383" r:id="rId22"/>
    <p:sldId id="388" r:id="rId23"/>
    <p:sldId id="384" r:id="rId24"/>
    <p:sldId id="385" r:id="rId25"/>
    <p:sldId id="386" r:id="rId26"/>
    <p:sldId id="389" r:id="rId27"/>
    <p:sldId id="390" r:id="rId28"/>
    <p:sldId id="391" r:id="rId29"/>
    <p:sldId id="392" r:id="rId30"/>
    <p:sldId id="393" r:id="rId31"/>
    <p:sldId id="394" r:id="rId32"/>
    <p:sldId id="395" r:id="rId33"/>
    <p:sldId id="396" r:id="rId34"/>
    <p:sldId id="397" r:id="rId35"/>
    <p:sldId id="398" r:id="rId36"/>
    <p:sldId id="399" r:id="rId37"/>
    <p:sldId id="400" r:id="rId38"/>
    <p:sldId id="401" r:id="rId39"/>
    <p:sldId id="402" r:id="rId40"/>
    <p:sldId id="403" r:id="rId41"/>
    <p:sldId id="404" r:id="rId42"/>
    <p:sldId id="405" r:id="rId43"/>
    <p:sldId id="406" r:id="rId44"/>
    <p:sldId id="418" r:id="rId45"/>
    <p:sldId id="407" r:id="rId46"/>
    <p:sldId id="408" r:id="rId47"/>
    <p:sldId id="411" r:id="rId48"/>
    <p:sldId id="410" r:id="rId49"/>
    <p:sldId id="412" r:id="rId50"/>
    <p:sldId id="413" r:id="rId51"/>
    <p:sldId id="414" r:id="rId52"/>
    <p:sldId id="415"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70" autoAdjust="0"/>
    <p:restoredTop sz="96433" autoAdjust="0"/>
  </p:normalViewPr>
  <p:slideViewPr>
    <p:cSldViewPr>
      <p:cViewPr>
        <p:scale>
          <a:sx n="110" d="100"/>
          <a:sy n="110" d="100"/>
        </p:scale>
        <p:origin x="-924" y="-174"/>
      </p:cViewPr>
      <p:guideLst>
        <p:guide orient="horz" pos="2160"/>
        <p:guide pos="2880"/>
      </p:guideLst>
    </p:cSldViewPr>
  </p:slideViewPr>
  <p:outlineViewPr>
    <p:cViewPr>
      <p:scale>
        <a:sx n="33" d="100"/>
        <a:sy n="33" d="100"/>
      </p:scale>
      <p:origin x="48" y="2077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4</a:t>
            </a:fld>
            <a:endParaRPr lang="en-US"/>
          </a:p>
        </p:txBody>
      </p:sp>
    </p:spTree>
    <p:extLst>
      <p:ext uri="{BB962C8B-B14F-4D97-AF65-F5344CB8AC3E}">
        <p14:creationId xmlns:p14="http://schemas.microsoft.com/office/powerpoint/2010/main" val="13965177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13</a:t>
            </a:fld>
            <a:endParaRPr lang="en-US"/>
          </a:p>
        </p:txBody>
      </p:sp>
    </p:spTree>
    <p:extLst>
      <p:ext uri="{BB962C8B-B14F-4D97-AF65-F5344CB8AC3E}">
        <p14:creationId xmlns:p14="http://schemas.microsoft.com/office/powerpoint/2010/main" val="17862641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14</a:t>
            </a:fld>
            <a:endParaRPr lang="en-US"/>
          </a:p>
        </p:txBody>
      </p:sp>
    </p:spTree>
    <p:extLst>
      <p:ext uri="{BB962C8B-B14F-4D97-AF65-F5344CB8AC3E}">
        <p14:creationId xmlns:p14="http://schemas.microsoft.com/office/powerpoint/2010/main" val="21648990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15</a:t>
            </a:fld>
            <a:endParaRPr lang="en-US"/>
          </a:p>
        </p:txBody>
      </p:sp>
    </p:spTree>
    <p:extLst>
      <p:ext uri="{BB962C8B-B14F-4D97-AF65-F5344CB8AC3E}">
        <p14:creationId xmlns:p14="http://schemas.microsoft.com/office/powerpoint/2010/main" val="13110775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16</a:t>
            </a:fld>
            <a:endParaRPr lang="en-US"/>
          </a:p>
        </p:txBody>
      </p:sp>
    </p:spTree>
    <p:extLst>
      <p:ext uri="{BB962C8B-B14F-4D97-AF65-F5344CB8AC3E}">
        <p14:creationId xmlns:p14="http://schemas.microsoft.com/office/powerpoint/2010/main" val="1311077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17</a:t>
            </a:fld>
            <a:endParaRPr lang="en-US"/>
          </a:p>
        </p:txBody>
      </p:sp>
    </p:spTree>
    <p:extLst>
      <p:ext uri="{BB962C8B-B14F-4D97-AF65-F5344CB8AC3E}">
        <p14:creationId xmlns:p14="http://schemas.microsoft.com/office/powerpoint/2010/main" val="29193180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18</a:t>
            </a:fld>
            <a:endParaRPr lang="en-US"/>
          </a:p>
        </p:txBody>
      </p:sp>
    </p:spTree>
    <p:extLst>
      <p:ext uri="{BB962C8B-B14F-4D97-AF65-F5344CB8AC3E}">
        <p14:creationId xmlns:p14="http://schemas.microsoft.com/office/powerpoint/2010/main" val="4576144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19</a:t>
            </a:fld>
            <a:endParaRPr lang="en-US"/>
          </a:p>
        </p:txBody>
      </p:sp>
    </p:spTree>
    <p:extLst>
      <p:ext uri="{BB962C8B-B14F-4D97-AF65-F5344CB8AC3E}">
        <p14:creationId xmlns:p14="http://schemas.microsoft.com/office/powerpoint/2010/main" val="31871098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20</a:t>
            </a:fld>
            <a:endParaRPr lang="en-US"/>
          </a:p>
        </p:txBody>
      </p:sp>
    </p:spTree>
    <p:extLst>
      <p:ext uri="{BB962C8B-B14F-4D97-AF65-F5344CB8AC3E}">
        <p14:creationId xmlns:p14="http://schemas.microsoft.com/office/powerpoint/2010/main" val="13279486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21</a:t>
            </a:fld>
            <a:endParaRPr lang="en-US"/>
          </a:p>
        </p:txBody>
      </p:sp>
    </p:spTree>
    <p:extLst>
      <p:ext uri="{BB962C8B-B14F-4D97-AF65-F5344CB8AC3E}">
        <p14:creationId xmlns:p14="http://schemas.microsoft.com/office/powerpoint/2010/main" val="39389246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22</a:t>
            </a:fld>
            <a:endParaRPr lang="en-US"/>
          </a:p>
        </p:txBody>
      </p:sp>
    </p:spTree>
    <p:extLst>
      <p:ext uri="{BB962C8B-B14F-4D97-AF65-F5344CB8AC3E}">
        <p14:creationId xmlns:p14="http://schemas.microsoft.com/office/powerpoint/2010/main" val="2025211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5</a:t>
            </a:fld>
            <a:endParaRPr lang="en-US"/>
          </a:p>
        </p:txBody>
      </p:sp>
    </p:spTree>
    <p:extLst>
      <p:ext uri="{BB962C8B-B14F-4D97-AF65-F5344CB8AC3E}">
        <p14:creationId xmlns:p14="http://schemas.microsoft.com/office/powerpoint/2010/main" val="40643225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23</a:t>
            </a:fld>
            <a:endParaRPr lang="en-US"/>
          </a:p>
        </p:txBody>
      </p:sp>
    </p:spTree>
    <p:extLst>
      <p:ext uri="{BB962C8B-B14F-4D97-AF65-F5344CB8AC3E}">
        <p14:creationId xmlns:p14="http://schemas.microsoft.com/office/powerpoint/2010/main" val="3455063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24</a:t>
            </a:fld>
            <a:endParaRPr lang="en-US"/>
          </a:p>
        </p:txBody>
      </p:sp>
    </p:spTree>
    <p:extLst>
      <p:ext uri="{BB962C8B-B14F-4D97-AF65-F5344CB8AC3E}">
        <p14:creationId xmlns:p14="http://schemas.microsoft.com/office/powerpoint/2010/main" val="13905830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25</a:t>
            </a:fld>
            <a:endParaRPr lang="en-US"/>
          </a:p>
        </p:txBody>
      </p:sp>
    </p:spTree>
    <p:extLst>
      <p:ext uri="{BB962C8B-B14F-4D97-AF65-F5344CB8AC3E}">
        <p14:creationId xmlns:p14="http://schemas.microsoft.com/office/powerpoint/2010/main" val="29687487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26</a:t>
            </a:fld>
            <a:endParaRPr lang="en-US"/>
          </a:p>
        </p:txBody>
      </p:sp>
    </p:spTree>
    <p:extLst>
      <p:ext uri="{BB962C8B-B14F-4D97-AF65-F5344CB8AC3E}">
        <p14:creationId xmlns:p14="http://schemas.microsoft.com/office/powerpoint/2010/main" val="15296415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27</a:t>
            </a:fld>
            <a:endParaRPr lang="en-US"/>
          </a:p>
        </p:txBody>
      </p:sp>
    </p:spTree>
    <p:extLst>
      <p:ext uri="{BB962C8B-B14F-4D97-AF65-F5344CB8AC3E}">
        <p14:creationId xmlns:p14="http://schemas.microsoft.com/office/powerpoint/2010/main" val="28554791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28</a:t>
            </a:fld>
            <a:endParaRPr lang="en-US"/>
          </a:p>
        </p:txBody>
      </p:sp>
    </p:spTree>
    <p:extLst>
      <p:ext uri="{BB962C8B-B14F-4D97-AF65-F5344CB8AC3E}">
        <p14:creationId xmlns:p14="http://schemas.microsoft.com/office/powerpoint/2010/main" val="21795905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29</a:t>
            </a:fld>
            <a:endParaRPr lang="en-US"/>
          </a:p>
        </p:txBody>
      </p:sp>
    </p:spTree>
    <p:extLst>
      <p:ext uri="{BB962C8B-B14F-4D97-AF65-F5344CB8AC3E}">
        <p14:creationId xmlns:p14="http://schemas.microsoft.com/office/powerpoint/2010/main" val="14811760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30</a:t>
            </a:fld>
            <a:endParaRPr lang="en-US"/>
          </a:p>
        </p:txBody>
      </p:sp>
    </p:spTree>
    <p:extLst>
      <p:ext uri="{BB962C8B-B14F-4D97-AF65-F5344CB8AC3E}">
        <p14:creationId xmlns:p14="http://schemas.microsoft.com/office/powerpoint/2010/main" val="3865256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31</a:t>
            </a:fld>
            <a:endParaRPr lang="en-US"/>
          </a:p>
        </p:txBody>
      </p:sp>
    </p:spTree>
    <p:extLst>
      <p:ext uri="{BB962C8B-B14F-4D97-AF65-F5344CB8AC3E}">
        <p14:creationId xmlns:p14="http://schemas.microsoft.com/office/powerpoint/2010/main" val="1872578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32</a:t>
            </a:fld>
            <a:endParaRPr lang="en-US"/>
          </a:p>
        </p:txBody>
      </p:sp>
    </p:spTree>
    <p:extLst>
      <p:ext uri="{BB962C8B-B14F-4D97-AF65-F5344CB8AC3E}">
        <p14:creationId xmlns:p14="http://schemas.microsoft.com/office/powerpoint/2010/main" val="38809325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6</a:t>
            </a:fld>
            <a:endParaRPr lang="en-US"/>
          </a:p>
        </p:txBody>
      </p:sp>
    </p:spTree>
    <p:extLst>
      <p:ext uri="{BB962C8B-B14F-4D97-AF65-F5344CB8AC3E}">
        <p14:creationId xmlns:p14="http://schemas.microsoft.com/office/powerpoint/2010/main" val="35921893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33</a:t>
            </a:fld>
            <a:endParaRPr lang="en-US"/>
          </a:p>
        </p:txBody>
      </p:sp>
    </p:spTree>
    <p:extLst>
      <p:ext uri="{BB962C8B-B14F-4D97-AF65-F5344CB8AC3E}">
        <p14:creationId xmlns:p14="http://schemas.microsoft.com/office/powerpoint/2010/main" val="30273006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34</a:t>
            </a:fld>
            <a:endParaRPr lang="en-US"/>
          </a:p>
        </p:txBody>
      </p:sp>
    </p:spTree>
    <p:extLst>
      <p:ext uri="{BB962C8B-B14F-4D97-AF65-F5344CB8AC3E}">
        <p14:creationId xmlns:p14="http://schemas.microsoft.com/office/powerpoint/2010/main" val="24690321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35</a:t>
            </a:fld>
            <a:endParaRPr lang="en-US"/>
          </a:p>
        </p:txBody>
      </p:sp>
    </p:spTree>
    <p:extLst>
      <p:ext uri="{BB962C8B-B14F-4D97-AF65-F5344CB8AC3E}">
        <p14:creationId xmlns:p14="http://schemas.microsoft.com/office/powerpoint/2010/main" val="20391236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36</a:t>
            </a:fld>
            <a:endParaRPr lang="en-US"/>
          </a:p>
        </p:txBody>
      </p:sp>
    </p:spTree>
    <p:extLst>
      <p:ext uri="{BB962C8B-B14F-4D97-AF65-F5344CB8AC3E}">
        <p14:creationId xmlns:p14="http://schemas.microsoft.com/office/powerpoint/2010/main" val="30000177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37</a:t>
            </a:fld>
            <a:endParaRPr lang="en-US"/>
          </a:p>
        </p:txBody>
      </p:sp>
    </p:spTree>
    <p:extLst>
      <p:ext uri="{BB962C8B-B14F-4D97-AF65-F5344CB8AC3E}">
        <p14:creationId xmlns:p14="http://schemas.microsoft.com/office/powerpoint/2010/main" val="24534735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38</a:t>
            </a:fld>
            <a:endParaRPr lang="en-US"/>
          </a:p>
        </p:txBody>
      </p:sp>
    </p:spTree>
    <p:extLst>
      <p:ext uri="{BB962C8B-B14F-4D97-AF65-F5344CB8AC3E}">
        <p14:creationId xmlns:p14="http://schemas.microsoft.com/office/powerpoint/2010/main" val="34020689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39</a:t>
            </a:fld>
            <a:endParaRPr lang="en-US"/>
          </a:p>
        </p:txBody>
      </p:sp>
    </p:spTree>
    <p:extLst>
      <p:ext uri="{BB962C8B-B14F-4D97-AF65-F5344CB8AC3E}">
        <p14:creationId xmlns:p14="http://schemas.microsoft.com/office/powerpoint/2010/main" val="33441036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40</a:t>
            </a:fld>
            <a:endParaRPr lang="en-US"/>
          </a:p>
        </p:txBody>
      </p:sp>
    </p:spTree>
    <p:extLst>
      <p:ext uri="{BB962C8B-B14F-4D97-AF65-F5344CB8AC3E}">
        <p14:creationId xmlns:p14="http://schemas.microsoft.com/office/powerpoint/2010/main" val="15924273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41</a:t>
            </a:fld>
            <a:endParaRPr lang="en-US"/>
          </a:p>
        </p:txBody>
      </p:sp>
    </p:spTree>
    <p:extLst>
      <p:ext uri="{BB962C8B-B14F-4D97-AF65-F5344CB8AC3E}">
        <p14:creationId xmlns:p14="http://schemas.microsoft.com/office/powerpoint/2010/main" val="31464691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42</a:t>
            </a:fld>
            <a:endParaRPr lang="en-US"/>
          </a:p>
        </p:txBody>
      </p:sp>
    </p:spTree>
    <p:extLst>
      <p:ext uri="{BB962C8B-B14F-4D97-AF65-F5344CB8AC3E}">
        <p14:creationId xmlns:p14="http://schemas.microsoft.com/office/powerpoint/2010/main" val="859148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7</a:t>
            </a:fld>
            <a:endParaRPr lang="en-US"/>
          </a:p>
        </p:txBody>
      </p:sp>
    </p:spTree>
    <p:extLst>
      <p:ext uri="{BB962C8B-B14F-4D97-AF65-F5344CB8AC3E}">
        <p14:creationId xmlns:p14="http://schemas.microsoft.com/office/powerpoint/2010/main" val="16163215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43</a:t>
            </a:fld>
            <a:endParaRPr lang="en-US"/>
          </a:p>
        </p:txBody>
      </p:sp>
    </p:spTree>
    <p:extLst>
      <p:ext uri="{BB962C8B-B14F-4D97-AF65-F5344CB8AC3E}">
        <p14:creationId xmlns:p14="http://schemas.microsoft.com/office/powerpoint/2010/main" val="149040173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44</a:t>
            </a:fld>
            <a:endParaRPr lang="en-US"/>
          </a:p>
        </p:txBody>
      </p:sp>
    </p:spTree>
    <p:extLst>
      <p:ext uri="{BB962C8B-B14F-4D97-AF65-F5344CB8AC3E}">
        <p14:creationId xmlns:p14="http://schemas.microsoft.com/office/powerpoint/2010/main" val="149040173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45</a:t>
            </a:fld>
            <a:endParaRPr lang="en-US"/>
          </a:p>
        </p:txBody>
      </p:sp>
    </p:spTree>
    <p:extLst>
      <p:ext uri="{BB962C8B-B14F-4D97-AF65-F5344CB8AC3E}">
        <p14:creationId xmlns:p14="http://schemas.microsoft.com/office/powerpoint/2010/main" val="242073091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46</a:t>
            </a:fld>
            <a:endParaRPr lang="en-US"/>
          </a:p>
        </p:txBody>
      </p:sp>
    </p:spTree>
    <p:extLst>
      <p:ext uri="{BB962C8B-B14F-4D97-AF65-F5344CB8AC3E}">
        <p14:creationId xmlns:p14="http://schemas.microsoft.com/office/powerpoint/2010/main" val="40572867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47</a:t>
            </a:fld>
            <a:endParaRPr lang="en-US"/>
          </a:p>
        </p:txBody>
      </p:sp>
    </p:spTree>
    <p:extLst>
      <p:ext uri="{BB962C8B-B14F-4D97-AF65-F5344CB8AC3E}">
        <p14:creationId xmlns:p14="http://schemas.microsoft.com/office/powerpoint/2010/main" val="195200957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48</a:t>
            </a:fld>
            <a:endParaRPr lang="en-US"/>
          </a:p>
        </p:txBody>
      </p:sp>
    </p:spTree>
    <p:extLst>
      <p:ext uri="{BB962C8B-B14F-4D97-AF65-F5344CB8AC3E}">
        <p14:creationId xmlns:p14="http://schemas.microsoft.com/office/powerpoint/2010/main" val="372632748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49</a:t>
            </a:fld>
            <a:endParaRPr lang="en-US"/>
          </a:p>
        </p:txBody>
      </p:sp>
    </p:spTree>
    <p:extLst>
      <p:ext uri="{BB962C8B-B14F-4D97-AF65-F5344CB8AC3E}">
        <p14:creationId xmlns:p14="http://schemas.microsoft.com/office/powerpoint/2010/main" val="55370103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50</a:t>
            </a:fld>
            <a:endParaRPr lang="en-US"/>
          </a:p>
        </p:txBody>
      </p:sp>
    </p:spTree>
    <p:extLst>
      <p:ext uri="{BB962C8B-B14F-4D97-AF65-F5344CB8AC3E}">
        <p14:creationId xmlns:p14="http://schemas.microsoft.com/office/powerpoint/2010/main" val="123479503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51</a:t>
            </a:fld>
            <a:endParaRPr lang="en-US"/>
          </a:p>
        </p:txBody>
      </p:sp>
    </p:spTree>
    <p:extLst>
      <p:ext uri="{BB962C8B-B14F-4D97-AF65-F5344CB8AC3E}">
        <p14:creationId xmlns:p14="http://schemas.microsoft.com/office/powerpoint/2010/main" val="57223168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52</a:t>
            </a:fld>
            <a:endParaRPr lang="en-US"/>
          </a:p>
        </p:txBody>
      </p:sp>
    </p:spTree>
    <p:extLst>
      <p:ext uri="{BB962C8B-B14F-4D97-AF65-F5344CB8AC3E}">
        <p14:creationId xmlns:p14="http://schemas.microsoft.com/office/powerpoint/2010/main" val="389129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8</a:t>
            </a:fld>
            <a:endParaRPr lang="en-US"/>
          </a:p>
        </p:txBody>
      </p:sp>
    </p:spTree>
    <p:extLst>
      <p:ext uri="{BB962C8B-B14F-4D97-AF65-F5344CB8AC3E}">
        <p14:creationId xmlns:p14="http://schemas.microsoft.com/office/powerpoint/2010/main" val="41838680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9</a:t>
            </a:fld>
            <a:endParaRPr lang="en-US"/>
          </a:p>
        </p:txBody>
      </p:sp>
    </p:spTree>
    <p:extLst>
      <p:ext uri="{BB962C8B-B14F-4D97-AF65-F5344CB8AC3E}">
        <p14:creationId xmlns:p14="http://schemas.microsoft.com/office/powerpoint/2010/main" val="990005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10</a:t>
            </a:fld>
            <a:endParaRPr lang="en-US"/>
          </a:p>
        </p:txBody>
      </p:sp>
    </p:spTree>
    <p:extLst>
      <p:ext uri="{BB962C8B-B14F-4D97-AF65-F5344CB8AC3E}">
        <p14:creationId xmlns:p14="http://schemas.microsoft.com/office/powerpoint/2010/main" val="1625811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11</a:t>
            </a:fld>
            <a:endParaRPr lang="en-US"/>
          </a:p>
        </p:txBody>
      </p:sp>
    </p:spTree>
    <p:extLst>
      <p:ext uri="{BB962C8B-B14F-4D97-AF65-F5344CB8AC3E}">
        <p14:creationId xmlns:p14="http://schemas.microsoft.com/office/powerpoint/2010/main" val="5354198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12</a:t>
            </a:fld>
            <a:endParaRPr lang="en-US"/>
          </a:p>
        </p:txBody>
      </p:sp>
    </p:spTree>
    <p:extLst>
      <p:ext uri="{BB962C8B-B14F-4D97-AF65-F5344CB8AC3E}">
        <p14:creationId xmlns:p14="http://schemas.microsoft.com/office/powerpoint/2010/main" val="34355501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8.xml"/><Relationship Id="rId1" Type="http://schemas.openxmlformats.org/officeDocument/2006/relationships/slideLayout" Target="../slideLayouts/slideLayout3.xml"/><Relationship Id="rId5" Type="http://schemas.openxmlformats.org/officeDocument/2006/relationships/image" Target="../media/image40.png"/><Relationship Id="rId4" Type="http://schemas.openxmlformats.org/officeDocument/2006/relationships/image" Target="../media/image39.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45.png"/></Relationships>
</file>

<file path=ppt/slides/_rels/slide4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914400"/>
          </a:xfrm>
        </p:spPr>
        <p:txBody>
          <a:bodyPr>
            <a:noAutofit/>
          </a:bodyPr>
          <a:lstStyle/>
          <a:p>
            <a:r>
              <a:rPr lang="en-US" sz="2000" dirty="0" smtClean="0"/>
              <a:t>Quality Appraisal Tools:</a:t>
            </a:r>
            <a:br>
              <a:rPr lang="en-US" sz="2000" dirty="0" smtClean="0"/>
            </a:br>
            <a:r>
              <a:rPr lang="en-US" sz="2000" dirty="0" smtClean="0"/>
              <a:t>Fishbone </a:t>
            </a:r>
            <a:r>
              <a:rPr lang="en-US" sz="2000" dirty="0"/>
              <a:t>Diagrams</a:t>
            </a:r>
          </a:p>
        </p:txBody>
      </p:sp>
      <p:sp>
        <p:nvSpPr>
          <p:cNvPr id="7" name="Content Placeholder 6"/>
          <p:cNvSpPr>
            <a:spLocks noGrp="1"/>
          </p:cNvSpPr>
          <p:nvPr>
            <p:ph idx="1"/>
          </p:nvPr>
        </p:nvSpPr>
        <p:spPr>
          <a:xfrm>
            <a:off x="990600" y="914400"/>
            <a:ext cx="7696200" cy="1752600"/>
          </a:xfrm>
        </p:spPr>
        <p:txBody>
          <a:bodyPr>
            <a:noAutofit/>
          </a:bodyPr>
          <a:lstStyle/>
          <a:p>
            <a:pPr lvl="0"/>
            <a:r>
              <a:rPr lang="en-US" sz="1600" dirty="0" smtClean="0"/>
              <a:t>A </a:t>
            </a:r>
            <a:r>
              <a:rPr lang="en-US" sz="1600" dirty="0"/>
              <a:t>cause-and-effect diagram (also known as a fishbone diagram because of the way it looks) is a quality control tool that identifies, sorts, and graphically displays the potential causes of a quality problem</a:t>
            </a:r>
            <a:r>
              <a:rPr lang="en-US" sz="1600" dirty="0" smtClean="0"/>
              <a:t>.</a:t>
            </a:r>
          </a:p>
        </p:txBody>
      </p:sp>
      <p:sp>
        <p:nvSpPr>
          <p:cNvPr id="5" name="Slide Number Placeholder 4"/>
          <p:cNvSpPr>
            <a:spLocks noGrp="1"/>
          </p:cNvSpPr>
          <p:nvPr>
            <p:ph type="sldNum" sz="quarter" idx="12"/>
          </p:nvPr>
        </p:nvSpPr>
        <p:spPr>
          <a:xfrm>
            <a:off x="8749018" y="6537325"/>
            <a:ext cx="381000" cy="320675"/>
          </a:xfrm>
        </p:spPr>
        <p:txBody>
          <a:bodyPr/>
          <a:lstStyle/>
          <a:p>
            <a:fld id="{B6F15528-21DE-4FAA-801E-634DDDAF4B2B}" type="slidenum">
              <a:rPr lang="en-US" smtClean="0"/>
              <a:pPr/>
              <a:t>10</a:t>
            </a:fld>
            <a:endParaRPr lang="en-US" dirty="0"/>
          </a:p>
        </p:txBody>
      </p:sp>
      <p:sp>
        <p:nvSpPr>
          <p:cNvPr id="8" name="Footer Placeholder 3"/>
          <p:cNvSpPr>
            <a:spLocks noGrp="1"/>
          </p:cNvSpPr>
          <p:nvPr>
            <p:ph type="ftr" sz="quarter" idx="11"/>
          </p:nvPr>
        </p:nvSpPr>
        <p:spPr>
          <a:xfrm>
            <a:off x="609600" y="6553200"/>
            <a:ext cx="6019800" cy="295712"/>
          </a:xfrm>
        </p:spPr>
        <p:txBody>
          <a:bodyPr/>
          <a:lstStyle/>
          <a:p>
            <a:r>
              <a:rPr lang="en-US" dirty="0" err="1" smtClean="0"/>
              <a:t>Venkataraman</a:t>
            </a:r>
            <a:r>
              <a:rPr lang="en-US" dirty="0" smtClean="0"/>
              <a:t> &amp; Pinto, Operations Management, 1e. SAGE, 2018.</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9872" y="1905000"/>
            <a:ext cx="8033767" cy="4362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48483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762000"/>
          </a:xfrm>
        </p:spPr>
        <p:txBody>
          <a:bodyPr>
            <a:noAutofit/>
          </a:bodyPr>
          <a:lstStyle/>
          <a:p>
            <a:r>
              <a:rPr lang="en-US" sz="1800" dirty="0" smtClean="0"/>
              <a:t>Quality Appraisal Tools:</a:t>
            </a:r>
            <a:br>
              <a:rPr lang="en-US" sz="1800" dirty="0" smtClean="0"/>
            </a:br>
            <a:r>
              <a:rPr lang="en-US" sz="1800" dirty="0" smtClean="0"/>
              <a:t>Process Flowcharts</a:t>
            </a:r>
            <a:endParaRPr lang="en-US" sz="1800" dirty="0"/>
          </a:p>
        </p:txBody>
      </p:sp>
      <p:sp>
        <p:nvSpPr>
          <p:cNvPr id="7" name="Content Placeholder 6"/>
          <p:cNvSpPr>
            <a:spLocks noGrp="1"/>
          </p:cNvSpPr>
          <p:nvPr>
            <p:ph idx="1"/>
          </p:nvPr>
        </p:nvSpPr>
        <p:spPr>
          <a:xfrm>
            <a:off x="609600" y="1371600"/>
            <a:ext cx="2452965" cy="2667000"/>
          </a:xfrm>
        </p:spPr>
        <p:txBody>
          <a:bodyPr>
            <a:noAutofit/>
          </a:bodyPr>
          <a:lstStyle/>
          <a:p>
            <a:pPr lvl="0"/>
            <a:r>
              <a:rPr lang="en-US" sz="1400" dirty="0" smtClean="0"/>
              <a:t>A </a:t>
            </a:r>
            <a:r>
              <a:rPr lang="en-US" sz="1400" dirty="0"/>
              <a:t>process flowchart graphically displays the steps in a manufacturing process and its flow. </a:t>
            </a:r>
            <a:endParaRPr lang="en-US" sz="1400" dirty="0" smtClean="0"/>
          </a:p>
          <a:p>
            <a:pPr lvl="0"/>
            <a:r>
              <a:rPr lang="en-US" sz="1400" dirty="0" smtClean="0"/>
              <a:t>Before </a:t>
            </a:r>
            <a:r>
              <a:rPr lang="en-US" sz="1400" dirty="0"/>
              <a:t>beginning any process quality improvement effort, it is a good idea to represent the process in its current state using a flowchart</a:t>
            </a:r>
            <a:r>
              <a:rPr lang="en-US" sz="1400" dirty="0" smtClean="0"/>
              <a:t>.</a:t>
            </a:r>
          </a:p>
          <a:p>
            <a:pPr marL="0" lvl="0" indent="0">
              <a:buNone/>
            </a:pPr>
            <a:endParaRPr lang="en-US" sz="2400" dirty="0" smtClean="0"/>
          </a:p>
        </p:txBody>
      </p:sp>
      <p:sp>
        <p:nvSpPr>
          <p:cNvPr id="5" name="Slide Number Placeholder 4"/>
          <p:cNvSpPr>
            <a:spLocks noGrp="1"/>
          </p:cNvSpPr>
          <p:nvPr>
            <p:ph type="sldNum" sz="quarter" idx="12"/>
          </p:nvPr>
        </p:nvSpPr>
        <p:spPr>
          <a:xfrm>
            <a:off x="8763000" y="6537325"/>
            <a:ext cx="381000" cy="320675"/>
          </a:xfrm>
        </p:spPr>
        <p:txBody>
          <a:bodyPr/>
          <a:lstStyle/>
          <a:p>
            <a:fld id="{B6F15528-21DE-4FAA-801E-634DDDAF4B2B}" type="slidenum">
              <a:rPr lang="en-US" smtClean="0"/>
              <a:pPr/>
              <a:t>11</a:t>
            </a:fld>
            <a:endParaRPr lang="en-US" dirty="0"/>
          </a:p>
        </p:txBody>
      </p:sp>
      <p:sp>
        <p:nvSpPr>
          <p:cNvPr id="8" name="Footer Placeholder 3"/>
          <p:cNvSpPr>
            <a:spLocks noGrp="1"/>
          </p:cNvSpPr>
          <p:nvPr>
            <p:ph type="ftr" sz="quarter" idx="11"/>
          </p:nvPr>
        </p:nvSpPr>
        <p:spPr>
          <a:xfrm>
            <a:off x="609600" y="6553200"/>
            <a:ext cx="4419600" cy="304800"/>
          </a:xfrm>
        </p:spPr>
        <p:txBody>
          <a:bodyPr/>
          <a:lstStyle/>
          <a:p>
            <a:r>
              <a:rPr lang="en-US" dirty="0" err="1" smtClean="0"/>
              <a:t>Venkataraman</a:t>
            </a:r>
            <a:r>
              <a:rPr lang="en-US" dirty="0" smtClean="0"/>
              <a:t> &amp; Pinto, Operations Management, 1e. SAGE, 2018.</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720755"/>
            <a:ext cx="6096000" cy="586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27964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Statistical Process Control (SPC)</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Statistical </a:t>
            </a:r>
            <a:r>
              <a:rPr lang="en-US" sz="2400" dirty="0"/>
              <a:t>process control (SPC) uses statistical methods to monitor a process to determine whether it is stable and producing a product that conforms to specifications. </a:t>
            </a:r>
            <a:endParaRPr lang="en-US" sz="2400" dirty="0" smtClean="0"/>
          </a:p>
          <a:p>
            <a:pPr lvl="0"/>
            <a:r>
              <a:rPr lang="en-US" sz="2400" dirty="0" smtClean="0"/>
              <a:t>Attributes </a:t>
            </a:r>
            <a:r>
              <a:rPr lang="en-US" sz="2400" dirty="0"/>
              <a:t>are characteristics that are counted using whole numbers and often categorized using either/or measures such as good or bad, whole or broken, defective or </a:t>
            </a:r>
            <a:r>
              <a:rPr lang="en-US" sz="2400" dirty="0" smtClean="0"/>
              <a:t>non-defective</a:t>
            </a:r>
            <a:r>
              <a:rPr lang="en-US" sz="2400" dirty="0"/>
              <a:t>, and so forth. </a:t>
            </a:r>
            <a:endParaRPr lang="en-US" sz="2400" dirty="0" smtClean="0"/>
          </a:p>
          <a:p>
            <a:pPr lvl="0"/>
            <a:r>
              <a:rPr lang="en-US" sz="2400" dirty="0" smtClean="0"/>
              <a:t>Variables </a:t>
            </a:r>
            <a:r>
              <a:rPr lang="en-US" sz="2400" dirty="0"/>
              <a:t>are quality characteristics that are measured on a continuous, or incremental, scale.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8691210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Control Charts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A </a:t>
            </a:r>
            <a:r>
              <a:rPr lang="en-US" sz="2400" dirty="0"/>
              <a:t>control chart is graph that shows whether a process has remained stable or has undergone some change over time</a:t>
            </a:r>
            <a:r>
              <a:rPr lang="en-US" sz="2400" dirty="0" smtClean="0"/>
              <a:t>.</a:t>
            </a:r>
            <a:endParaRPr lang="en-US" sz="2400" dirty="0"/>
          </a:p>
          <a:p>
            <a:pPr lvl="0"/>
            <a:r>
              <a:rPr lang="en-US" sz="2400" dirty="0"/>
              <a:t>A statistical process control chart has three features:</a:t>
            </a:r>
          </a:p>
          <a:p>
            <a:pPr lvl="1"/>
            <a:r>
              <a:rPr lang="en-US" sz="2000" dirty="0" smtClean="0"/>
              <a:t>A </a:t>
            </a:r>
            <a:r>
              <a:rPr lang="en-US" sz="2000" dirty="0"/>
              <a:t>center line (CL), which represents the target value of the quality characteristic the firm is trying to achieve.</a:t>
            </a:r>
          </a:p>
          <a:p>
            <a:pPr lvl="1"/>
            <a:r>
              <a:rPr lang="en-US" sz="2000" dirty="0" smtClean="0"/>
              <a:t>An </a:t>
            </a:r>
            <a:r>
              <a:rPr lang="en-US" sz="2000" dirty="0"/>
              <a:t>upper control limit (UCL), which represents the upper-limit value of variation in the process.</a:t>
            </a:r>
          </a:p>
          <a:p>
            <a:pPr lvl="1"/>
            <a:r>
              <a:rPr lang="en-US" sz="2000" dirty="0" smtClean="0"/>
              <a:t>A </a:t>
            </a:r>
            <a:r>
              <a:rPr lang="en-US" sz="2000" dirty="0"/>
              <a:t>lower control limit (LCL), which represents the lower-limit value of variation in the process</a:t>
            </a:r>
            <a:r>
              <a:rPr lang="en-US" sz="2000" dirty="0" smtClean="0"/>
              <a:t>.</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5054456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Designing Control Charts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For designing </a:t>
            </a:r>
            <a:r>
              <a:rPr lang="en-US" sz="2400" dirty="0"/>
              <a:t>a control </a:t>
            </a:r>
            <a:r>
              <a:rPr lang="en-US" sz="2400" dirty="0" smtClean="0"/>
              <a:t>chart </a:t>
            </a:r>
            <a:r>
              <a:rPr lang="en-US" sz="2400" dirty="0"/>
              <a:t>samples are used because measuring every product or service produced is time consuming and costly</a:t>
            </a:r>
            <a:r>
              <a:rPr lang="en-US" sz="2400" dirty="0" smtClean="0"/>
              <a:t>.</a:t>
            </a:r>
          </a:p>
          <a:p>
            <a:pPr lvl="0"/>
            <a:r>
              <a:rPr lang="en-US" sz="2400" dirty="0" smtClean="0"/>
              <a:t>The </a:t>
            </a:r>
            <a:r>
              <a:rPr lang="en-US" sz="2400" dirty="0"/>
              <a:t>most frequently made assumption is that the sample values are normally distributed. </a:t>
            </a:r>
            <a:endParaRPr lang="en-US" sz="2400" dirty="0" smtClean="0"/>
          </a:p>
          <a:p>
            <a:pPr lvl="0"/>
            <a:r>
              <a:rPr lang="en-US" sz="2400" dirty="0" smtClean="0"/>
              <a:t>µ </a:t>
            </a:r>
            <a:r>
              <a:rPr lang="en-US" sz="2400" u="sng" dirty="0" smtClean="0"/>
              <a:t>+</a:t>
            </a:r>
            <a:r>
              <a:rPr lang="en-US" sz="2400" dirty="0" smtClean="0"/>
              <a:t>1σ </a:t>
            </a:r>
            <a:r>
              <a:rPr lang="en-US" sz="2400" dirty="0" smtClean="0">
                <a:sym typeface="Wingdings" panose="05000000000000000000" pitchFamily="2" charset="2"/>
              </a:rPr>
              <a:t></a:t>
            </a:r>
            <a:r>
              <a:rPr lang="en-US" sz="2400" dirty="0" smtClean="0"/>
              <a:t> </a:t>
            </a:r>
            <a:r>
              <a:rPr lang="en-US" sz="2400" dirty="0"/>
              <a:t>68.3%</a:t>
            </a:r>
          </a:p>
          <a:p>
            <a:pPr lvl="0"/>
            <a:r>
              <a:rPr lang="en-US" sz="2400" dirty="0"/>
              <a:t>µ </a:t>
            </a:r>
            <a:r>
              <a:rPr lang="en-US" sz="2400" u="sng" dirty="0"/>
              <a:t>+</a:t>
            </a:r>
            <a:r>
              <a:rPr lang="en-US" sz="2400" dirty="0" smtClean="0"/>
              <a:t> </a:t>
            </a:r>
            <a:r>
              <a:rPr lang="en-US" sz="2400" dirty="0"/>
              <a:t> </a:t>
            </a:r>
            <a:r>
              <a:rPr lang="en-US" sz="2400" dirty="0" smtClean="0"/>
              <a:t>2σ </a:t>
            </a:r>
            <a:r>
              <a:rPr lang="en-US" sz="2400" dirty="0" smtClean="0">
                <a:sym typeface="Wingdings" panose="05000000000000000000" pitchFamily="2" charset="2"/>
              </a:rPr>
              <a:t></a:t>
            </a:r>
            <a:r>
              <a:rPr lang="en-US" sz="2400" dirty="0" smtClean="0"/>
              <a:t> </a:t>
            </a:r>
            <a:r>
              <a:rPr lang="en-US" sz="2400" dirty="0"/>
              <a:t>95.5%</a:t>
            </a:r>
          </a:p>
          <a:p>
            <a:pPr lvl="0"/>
            <a:r>
              <a:rPr lang="en-US" sz="2400" dirty="0" smtClean="0"/>
              <a:t>µ </a:t>
            </a:r>
            <a:r>
              <a:rPr lang="en-US" sz="2400" u="sng" dirty="0" smtClean="0"/>
              <a:t>+ </a:t>
            </a:r>
            <a:r>
              <a:rPr lang="en-US" sz="2400" dirty="0" smtClean="0"/>
              <a:t>3σ </a:t>
            </a:r>
            <a:r>
              <a:rPr lang="en-US" sz="2400" dirty="0" smtClean="0">
                <a:sym typeface="Wingdings" panose="05000000000000000000" pitchFamily="2" charset="2"/>
              </a:rPr>
              <a:t></a:t>
            </a:r>
            <a:r>
              <a:rPr lang="en-US" sz="2400" dirty="0" smtClean="0"/>
              <a:t> </a:t>
            </a:r>
            <a:r>
              <a:rPr lang="en-US" sz="2400" dirty="0"/>
              <a:t>99.7%</a:t>
            </a:r>
          </a:p>
          <a:p>
            <a:pPr lvl="0"/>
            <a:r>
              <a:rPr lang="en-US" sz="2400" dirty="0" smtClean="0"/>
              <a:t>Upper </a:t>
            </a:r>
            <a:r>
              <a:rPr lang="en-US" sz="2400" dirty="0"/>
              <a:t>control limit (UCL) = µ + 3σ, and the</a:t>
            </a:r>
          </a:p>
          <a:p>
            <a:pPr lvl="0"/>
            <a:r>
              <a:rPr lang="en-US" sz="2400" dirty="0" smtClean="0"/>
              <a:t>Lower </a:t>
            </a:r>
            <a:r>
              <a:rPr lang="en-US" sz="2400" dirty="0"/>
              <a:t>control limit (LCL) = µ - </a:t>
            </a:r>
            <a:r>
              <a:rPr lang="en-US" sz="2400" dirty="0" smtClean="0"/>
              <a:t>3σ</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059176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46956" y="104862"/>
            <a:ext cx="7696200" cy="990600"/>
          </a:xfrm>
        </p:spPr>
        <p:txBody>
          <a:bodyPr>
            <a:noAutofit/>
          </a:bodyPr>
          <a:lstStyle/>
          <a:p>
            <a:pPr lvl="0"/>
            <a:r>
              <a:rPr lang="en-US" sz="2000" dirty="0"/>
              <a:t>Design of Control Limits </a:t>
            </a:r>
            <a:r>
              <a:rPr lang="en-US" sz="2000" dirty="0" smtClean="0"/>
              <a:t>Based </a:t>
            </a:r>
            <a:r>
              <a:rPr lang="en-US" sz="2000" dirty="0"/>
              <a:t>on the Normal Distribution</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066800"/>
            <a:ext cx="8001000" cy="525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2327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914400"/>
          </a:xfrm>
        </p:spPr>
        <p:txBody>
          <a:bodyPr>
            <a:noAutofit/>
          </a:bodyPr>
          <a:lstStyle/>
          <a:p>
            <a:pPr lvl="0"/>
            <a:r>
              <a:rPr lang="en-US" sz="2000" dirty="0"/>
              <a:t>Design of Control Limits </a:t>
            </a:r>
            <a:r>
              <a:rPr lang="en-US" sz="2000" dirty="0" smtClean="0"/>
              <a:t>Based </a:t>
            </a:r>
            <a:r>
              <a:rPr lang="en-US" sz="2000" dirty="0"/>
              <a:t>on the Normal </a:t>
            </a:r>
            <a:r>
              <a:rPr lang="en-US" sz="2000" dirty="0" smtClean="0"/>
              <a:t>Distribution (Cont’d)</a:t>
            </a:r>
            <a:endParaRPr lang="en-US" sz="2000" dirty="0"/>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16</a:t>
            </a:fld>
            <a:endParaRPr lang="en-US" dirty="0"/>
          </a:p>
        </p:txBody>
      </p:sp>
      <p:sp>
        <p:nvSpPr>
          <p:cNvPr id="8" name="Footer Placeholder 3"/>
          <p:cNvSpPr>
            <a:spLocks noGrp="1"/>
          </p:cNvSpPr>
          <p:nvPr>
            <p:ph type="ftr" sz="quarter" idx="11"/>
          </p:nvPr>
        </p:nvSpPr>
        <p:spPr>
          <a:xfrm>
            <a:off x="604477"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762000"/>
            <a:ext cx="5786077" cy="579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11234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When Is a Process in Control?</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Given </a:t>
            </a:r>
            <a:r>
              <a:rPr lang="en-US" sz="2400" dirty="0"/>
              <a:t>3σ control limits, all sample data plotted fall within the control limits.</a:t>
            </a:r>
          </a:p>
          <a:p>
            <a:pPr lvl="0"/>
            <a:r>
              <a:rPr lang="en-US" sz="2400" dirty="0" smtClean="0"/>
              <a:t>The </a:t>
            </a:r>
            <a:r>
              <a:rPr lang="en-US" sz="2400" dirty="0"/>
              <a:t>plotted points are clustered around the center line and are randomly distributed and have no discernible pattern.</a:t>
            </a:r>
          </a:p>
          <a:p>
            <a:pPr lvl="0"/>
            <a:r>
              <a:rPr lang="en-US" sz="2400" dirty="0" smtClean="0"/>
              <a:t>An </a:t>
            </a:r>
            <a:r>
              <a:rPr lang="en-US" sz="2400" dirty="0"/>
              <a:t>approximately equal number of plotted points fall above and below the centerline.</a:t>
            </a:r>
          </a:p>
          <a:p>
            <a:pPr lvl="0"/>
            <a:r>
              <a:rPr lang="en-US" sz="2400" dirty="0" smtClean="0"/>
              <a:t>There </a:t>
            </a:r>
            <a:r>
              <a:rPr lang="en-US" sz="2400" dirty="0"/>
              <a:t>are no runs of </a:t>
            </a:r>
            <a:r>
              <a:rPr lang="en-US" sz="2400" dirty="0" smtClean="0"/>
              <a:t>8 </a:t>
            </a:r>
            <a:r>
              <a:rPr lang="en-US" sz="2400" dirty="0"/>
              <a:t>successive points on either side of the center line</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74512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838200"/>
          </a:xfrm>
        </p:spPr>
        <p:txBody>
          <a:bodyPr>
            <a:noAutofit/>
          </a:bodyPr>
          <a:lstStyle/>
          <a:p>
            <a:pPr lvl="0"/>
            <a:r>
              <a:rPr lang="en-US" sz="2000" dirty="0"/>
              <a:t>When Is a Process in Control? (Cont’d)</a:t>
            </a:r>
          </a:p>
        </p:txBody>
      </p:sp>
      <p:sp>
        <p:nvSpPr>
          <p:cNvPr id="7" name="Content Placeholder 6"/>
          <p:cNvSpPr>
            <a:spLocks noGrp="1"/>
          </p:cNvSpPr>
          <p:nvPr>
            <p:ph idx="1"/>
          </p:nvPr>
        </p:nvSpPr>
        <p:spPr>
          <a:xfrm>
            <a:off x="1089339" y="838200"/>
            <a:ext cx="7696200" cy="1600200"/>
          </a:xfrm>
        </p:spPr>
        <p:txBody>
          <a:bodyPr>
            <a:noAutofit/>
          </a:bodyPr>
          <a:lstStyle/>
          <a:p>
            <a:pPr lvl="0"/>
            <a:r>
              <a:rPr lang="en-US" sz="1600" dirty="0"/>
              <a:t>Two out of 3 successive points do not fall within zone C.</a:t>
            </a:r>
          </a:p>
          <a:p>
            <a:pPr lvl="0"/>
            <a:r>
              <a:rPr lang="en-US" sz="1600" dirty="0"/>
              <a:t>Four out of 5 consecutive points do not fall within zone C, zone B, or both.</a:t>
            </a:r>
          </a:p>
          <a:p>
            <a:pPr lvl="0"/>
            <a:r>
              <a:rPr lang="en-US" sz="1600" dirty="0"/>
              <a:t>Fifteen consecutive points are not within zone A</a:t>
            </a:r>
          </a:p>
          <a:p>
            <a:pPr marL="0" lvl="0" indent="0">
              <a:buNone/>
            </a:pPr>
            <a:endParaRPr lang="en-US" sz="2400" dirty="0" smtClean="0"/>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18</a:t>
            </a:fld>
            <a:endParaRPr lang="en-US" dirty="0"/>
          </a:p>
        </p:txBody>
      </p:sp>
      <p:sp>
        <p:nvSpPr>
          <p:cNvPr id="8" name="Footer Placeholder 3"/>
          <p:cNvSpPr>
            <a:spLocks noGrp="1"/>
          </p:cNvSpPr>
          <p:nvPr>
            <p:ph type="ftr" sz="quarter" idx="11"/>
          </p:nvPr>
        </p:nvSpPr>
        <p:spPr>
          <a:xfrm>
            <a:off x="609600" y="6470770"/>
            <a:ext cx="7010400" cy="365125"/>
          </a:xfrm>
        </p:spPr>
        <p:txBody>
          <a:bodyPr/>
          <a:lstStyle/>
          <a:p>
            <a:r>
              <a:rPr lang="en-US" dirty="0" err="1" smtClean="0"/>
              <a:t>Venkataraman</a:t>
            </a:r>
            <a:r>
              <a:rPr lang="en-US" dirty="0" smtClean="0"/>
              <a:t> &amp; Pinto, Operations Management, 1e. SAGE, 2018.</a:t>
            </a: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521" y="1905000"/>
            <a:ext cx="8097837"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810587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Constructing a Mean Chart</a:t>
            </a:r>
          </a:p>
        </p:txBody>
      </p:sp>
      <p:sp>
        <p:nvSpPr>
          <p:cNvPr id="7" name="Content Placeholder 6"/>
          <p:cNvSpPr>
            <a:spLocks noGrp="1"/>
          </p:cNvSpPr>
          <p:nvPr>
            <p:ph idx="1"/>
          </p:nvPr>
        </p:nvSpPr>
        <p:spPr>
          <a:xfrm>
            <a:off x="990600" y="1219199"/>
            <a:ext cx="7696200" cy="5045075"/>
          </a:xfrm>
        </p:spPr>
        <p:txBody>
          <a:bodyPr>
            <a:noAutofit/>
          </a:bodyPr>
          <a:lstStyle/>
          <a:p>
            <a:pPr lvl="0"/>
            <a:r>
              <a:rPr lang="en-US" sz="2000" dirty="0" smtClean="0"/>
              <a:t>Step </a:t>
            </a:r>
            <a:r>
              <a:rPr lang="en-US" sz="2000" dirty="0"/>
              <a:t>1. Calculate the mean of each sample (</a:t>
            </a:r>
            <a:r>
              <a:rPr lang="en-US" sz="2000" dirty="0" err="1"/>
              <a:t>x̅i</a:t>
            </a:r>
            <a:r>
              <a:rPr lang="en-US" sz="2000" dirty="0"/>
              <a:t>)</a:t>
            </a:r>
          </a:p>
          <a:p>
            <a:pPr lvl="0"/>
            <a:r>
              <a:rPr lang="en-US" sz="2000" dirty="0" smtClean="0"/>
              <a:t>Step </a:t>
            </a:r>
            <a:r>
              <a:rPr lang="en-US" sz="2000" dirty="0"/>
              <a:t>2. If the mean (µ) and standard deviation (σ) of the population are not known, </a:t>
            </a:r>
            <a:r>
              <a:rPr lang="en-US" sz="2000" dirty="0" smtClean="0"/>
              <a:t>calculate </a:t>
            </a:r>
            <a:r>
              <a:rPr lang="en-US" sz="2000" dirty="0"/>
              <a:t>the grand </a:t>
            </a:r>
            <a:r>
              <a:rPr lang="en-US" sz="2000" dirty="0" smtClean="0"/>
              <a:t>mean (average </a:t>
            </a:r>
            <a:r>
              <a:rPr lang="en-US" sz="2000" dirty="0"/>
              <a:t>of all the sample </a:t>
            </a:r>
            <a:r>
              <a:rPr lang="en-US" sz="2000" dirty="0" smtClean="0"/>
              <a:t>means).</a:t>
            </a:r>
            <a:endParaRPr lang="en-US" sz="2000" dirty="0"/>
          </a:p>
          <a:p>
            <a:pPr lvl="0"/>
            <a:r>
              <a:rPr lang="en-US" sz="2000" dirty="0" smtClean="0"/>
              <a:t>Step </a:t>
            </a:r>
            <a:r>
              <a:rPr lang="en-US" sz="2000" dirty="0"/>
              <a:t>3. Calculate the standard error of the mean (</a:t>
            </a:r>
            <a:r>
              <a:rPr lang="en-US" sz="2000" dirty="0" err="1"/>
              <a:t>σx</a:t>
            </a:r>
            <a:r>
              <a:rPr lang="en-US" sz="2000" dirty="0"/>
              <a:t>̅</a:t>
            </a:r>
            <a:r>
              <a:rPr lang="en-US" sz="2000" dirty="0" smtClean="0"/>
              <a:t>) using </a:t>
            </a:r>
            <a:r>
              <a:rPr lang="en-US" sz="2000" dirty="0" err="1"/>
              <a:t>σx</a:t>
            </a:r>
            <a:r>
              <a:rPr lang="en-US" sz="2000" dirty="0"/>
              <a:t>̅   = σ / √</a:t>
            </a:r>
            <a:r>
              <a:rPr lang="en-US" sz="2000" dirty="0" smtClean="0"/>
              <a:t>n. If </a:t>
            </a:r>
            <a:r>
              <a:rPr lang="en-US" sz="2000" dirty="0"/>
              <a:t>the standard deviation (σ) of the population is </a:t>
            </a:r>
            <a:r>
              <a:rPr lang="en-US" sz="2000" dirty="0" smtClean="0"/>
              <a:t>known. </a:t>
            </a:r>
            <a:r>
              <a:rPr lang="en-US" sz="2000" dirty="0"/>
              <a:t>Otherwise, go to step 6. </a:t>
            </a:r>
            <a:r>
              <a:rPr lang="en-US" sz="2000" dirty="0" smtClean="0"/>
              <a:t> </a:t>
            </a:r>
          </a:p>
          <a:p>
            <a:pPr lvl="0"/>
            <a:r>
              <a:rPr lang="en-US" sz="2000" dirty="0" smtClean="0"/>
              <a:t>Step 4</a:t>
            </a:r>
            <a:r>
              <a:rPr lang="en-US" sz="2000" dirty="0"/>
              <a:t>. Calculate </a:t>
            </a:r>
            <a:r>
              <a:rPr lang="en-US" sz="2000" dirty="0" smtClean="0"/>
              <a:t>center line, </a:t>
            </a:r>
            <a:r>
              <a:rPr lang="en-US" sz="2000" dirty="0"/>
              <a:t>upper and lower control </a:t>
            </a:r>
            <a:r>
              <a:rPr lang="en-US" sz="2000" dirty="0" smtClean="0"/>
              <a:t>limits using the </a:t>
            </a:r>
            <a:r>
              <a:rPr lang="en-US" sz="2000" dirty="0"/>
              <a:t>following formulas</a:t>
            </a:r>
            <a:r>
              <a:rPr lang="en-US" sz="2000" dirty="0" smtClean="0"/>
              <a:t>:</a:t>
            </a:r>
          </a:p>
          <a:p>
            <a:pPr lvl="0"/>
            <a:endParaRPr lang="en-US" sz="20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 name="Picture 1"/>
          <p:cNvPicPr>
            <a:picLocks noChangeAspect="1"/>
          </p:cNvPicPr>
          <p:nvPr/>
        </p:nvPicPr>
        <p:blipFill>
          <a:blip r:embed="rId3" cstate="print"/>
          <a:stretch>
            <a:fillRect/>
          </a:stretch>
        </p:blipFill>
        <p:spPr>
          <a:xfrm>
            <a:off x="1219200" y="4419600"/>
            <a:ext cx="2930458" cy="1831536"/>
          </a:xfrm>
          <a:prstGeom prst="rect">
            <a:avLst/>
          </a:prstGeom>
        </p:spPr>
      </p:pic>
    </p:spTree>
    <p:extLst>
      <p:ext uri="{BB962C8B-B14F-4D97-AF65-F5344CB8AC3E}">
        <p14:creationId xmlns:p14="http://schemas.microsoft.com/office/powerpoint/2010/main" val="25008991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
        <p:nvSpPr>
          <p:cNvPr id="7" name="Subtitle 3"/>
          <p:cNvSpPr>
            <a:spLocks noGrp="1"/>
          </p:cNvSpPr>
          <p:nvPr>
            <p:ph type="title"/>
          </p:nvPr>
        </p:nvSpPr>
        <p:spPr/>
        <p:txBody>
          <a:bodyPr>
            <a:normAutofit fontScale="90000"/>
          </a:bodyPr>
          <a:lstStyle/>
          <a:p>
            <a:r>
              <a:rPr lang="en-US" cap="none" dirty="0" smtClean="0"/>
              <a:t>Chapter 6: </a:t>
            </a:r>
            <a:r>
              <a:rPr lang="en-US" dirty="0" smtClean="0"/>
              <a:t/>
            </a:r>
            <a:br>
              <a:rPr lang="en-US" dirty="0" smtClean="0"/>
            </a:br>
            <a:r>
              <a:rPr lang="en-US" cap="none" dirty="0" smtClean="0"/>
              <a:t>Quality Improvement and Control Tools</a:t>
            </a:r>
            <a:endParaRPr lang="en-US" cap="none" dirty="0"/>
          </a:p>
        </p:txBody>
      </p:sp>
      <p:sp>
        <p:nvSpPr>
          <p:cNvPr id="2" name="Footer Placeholder 1"/>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994617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Constructing a Mean Chart (Cont’d)</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000" dirty="0" smtClean="0"/>
              <a:t>Step </a:t>
            </a:r>
            <a:r>
              <a:rPr lang="en-US" sz="2000" dirty="0"/>
              <a:t>5. If the standard deviation (σ) of the population is not </a:t>
            </a:r>
            <a:r>
              <a:rPr lang="en-US" sz="2000" dirty="0" smtClean="0"/>
              <a:t>known, use </a:t>
            </a:r>
            <a:r>
              <a:rPr lang="en-US" sz="2000" dirty="0"/>
              <a:t>the range </a:t>
            </a:r>
            <a:r>
              <a:rPr lang="en-US" sz="2000" dirty="0" smtClean="0"/>
              <a:t>value:</a:t>
            </a:r>
          </a:p>
          <a:p>
            <a:pPr lvl="0"/>
            <a:r>
              <a:rPr lang="en-US" sz="2000" dirty="0" smtClean="0"/>
              <a:t>a. </a:t>
            </a:r>
            <a:r>
              <a:rPr lang="en-US" sz="2000" dirty="0"/>
              <a:t>Calculate the mean (or average) of the </a:t>
            </a:r>
            <a:r>
              <a:rPr lang="en-US" sz="2000" dirty="0" smtClean="0"/>
              <a:t>ranges</a:t>
            </a:r>
          </a:p>
          <a:p>
            <a:pPr lvl="0"/>
            <a:endParaRPr lang="en-US" sz="2000" dirty="0" smtClean="0"/>
          </a:p>
          <a:p>
            <a:pPr lvl="0"/>
            <a:endParaRPr lang="en-US" sz="2000" dirty="0" smtClean="0"/>
          </a:p>
          <a:p>
            <a:pPr lvl="0"/>
            <a:r>
              <a:rPr lang="en-US" sz="2000" dirty="0" smtClean="0"/>
              <a:t>b</a:t>
            </a:r>
            <a:r>
              <a:rPr lang="en-US" sz="2000" dirty="0"/>
              <a:t>.	Calculate the upper and lower control limits for the mean chart using A2 values </a:t>
            </a:r>
            <a:r>
              <a:rPr lang="en-US" sz="2000" dirty="0" smtClean="0"/>
              <a:t>from Table </a:t>
            </a:r>
            <a:r>
              <a:rPr lang="en-US" sz="2000" dirty="0"/>
              <a:t>6-1</a:t>
            </a:r>
            <a:r>
              <a:rPr lang="en-US" sz="2000" dirty="0" smtClean="0"/>
              <a:t>:</a:t>
            </a:r>
          </a:p>
          <a:p>
            <a:pPr lvl="0"/>
            <a:endParaRPr lang="en-US" sz="2000" dirty="0"/>
          </a:p>
          <a:p>
            <a:pPr lvl="0"/>
            <a:endParaRPr lang="en-US" sz="2000" dirty="0" smtClean="0"/>
          </a:p>
          <a:p>
            <a:pPr lvl="0"/>
            <a:r>
              <a:rPr lang="en-US" sz="2000" dirty="0" smtClean="0"/>
              <a:t>Step </a:t>
            </a:r>
            <a:r>
              <a:rPr lang="en-US" sz="2000" dirty="0"/>
              <a:t>6. </a:t>
            </a:r>
            <a:r>
              <a:rPr lang="en-US" sz="2000" dirty="0" smtClean="0"/>
              <a:t>Plot </a:t>
            </a:r>
            <a:r>
              <a:rPr lang="en-US" sz="2000" dirty="0"/>
              <a:t>the sample </a:t>
            </a:r>
            <a:r>
              <a:rPr lang="en-US" sz="2000" dirty="0" smtClean="0"/>
              <a:t>means (along the y-axis) over the time periods (along the x-axis).</a:t>
            </a:r>
            <a:endParaRPr lang="en-US" sz="2000" dirty="0"/>
          </a:p>
          <a:p>
            <a:pPr lvl="0"/>
            <a:r>
              <a:rPr lang="en-US" sz="2000" dirty="0"/>
              <a:t>Step 7. Determine if the process is in </a:t>
            </a:r>
            <a:r>
              <a:rPr lang="en-US" sz="2000" dirty="0" smtClean="0"/>
              <a:t>control</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 name="Picture 1"/>
          <p:cNvPicPr>
            <a:picLocks noChangeAspect="1"/>
          </p:cNvPicPr>
          <p:nvPr/>
        </p:nvPicPr>
        <p:blipFill>
          <a:blip r:embed="rId3" cstate="print"/>
          <a:stretch>
            <a:fillRect/>
          </a:stretch>
        </p:blipFill>
        <p:spPr>
          <a:xfrm>
            <a:off x="1498256" y="2514600"/>
            <a:ext cx="6733972" cy="676275"/>
          </a:xfrm>
          <a:prstGeom prst="rect">
            <a:avLst/>
          </a:prstGeom>
        </p:spPr>
      </p:pic>
      <p:pic>
        <p:nvPicPr>
          <p:cNvPr id="3" name="Picture 2"/>
          <p:cNvPicPr>
            <a:picLocks noChangeAspect="1"/>
          </p:cNvPicPr>
          <p:nvPr/>
        </p:nvPicPr>
        <p:blipFill rotWithShape="1">
          <a:blip r:embed="rId4" cstate="print"/>
          <a:srcRect b="56443"/>
          <a:stretch/>
        </p:blipFill>
        <p:spPr>
          <a:xfrm>
            <a:off x="2502777" y="3940967"/>
            <a:ext cx="1993023" cy="523016"/>
          </a:xfrm>
          <a:prstGeom prst="rect">
            <a:avLst/>
          </a:prstGeom>
        </p:spPr>
      </p:pic>
      <p:pic>
        <p:nvPicPr>
          <p:cNvPr id="9" name="Picture 8"/>
          <p:cNvPicPr>
            <a:picLocks noChangeAspect="1"/>
          </p:cNvPicPr>
          <p:nvPr/>
        </p:nvPicPr>
        <p:blipFill rotWithShape="1">
          <a:blip r:embed="rId4" cstate="print"/>
          <a:srcRect t="60923"/>
          <a:stretch/>
        </p:blipFill>
        <p:spPr>
          <a:xfrm>
            <a:off x="4724400" y="3961661"/>
            <a:ext cx="2133600" cy="502322"/>
          </a:xfrm>
          <a:prstGeom prst="rect">
            <a:avLst/>
          </a:prstGeom>
        </p:spPr>
      </p:pic>
    </p:spTree>
    <p:extLst>
      <p:ext uri="{BB962C8B-B14F-4D97-AF65-F5344CB8AC3E}">
        <p14:creationId xmlns:p14="http://schemas.microsoft.com/office/powerpoint/2010/main" val="17863036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6.1</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A </a:t>
            </a:r>
            <a:r>
              <a:rPr lang="en-US" sz="2400" dirty="0"/>
              <a:t>filling machine in a soft drink bottling plant is used to fill 16-ounce bottles of cola. The output of this process is normally distributed with a mean (µ) of 16 ounces and a standard deviation (σ) of 1 ounce.  Quality control personnel monitor the filling process by checking independent samples of 25 bottles every hour.</a:t>
            </a:r>
          </a:p>
          <a:p>
            <a:pPr lvl="1"/>
            <a:r>
              <a:rPr lang="en-US" sz="2000" dirty="0" smtClean="0"/>
              <a:t>a. Construct </a:t>
            </a:r>
            <a:r>
              <a:rPr lang="en-US" sz="2000" dirty="0"/>
              <a:t>a mean chart for this process</a:t>
            </a:r>
          </a:p>
          <a:p>
            <a:pPr lvl="1"/>
            <a:r>
              <a:rPr lang="en-US" sz="2000" dirty="0"/>
              <a:t>b</a:t>
            </a:r>
            <a:r>
              <a:rPr lang="en-US" sz="2000" dirty="0" smtClean="0"/>
              <a:t>. During </a:t>
            </a:r>
            <a:r>
              <a:rPr lang="en-US" sz="2000" dirty="0"/>
              <a:t>an eight-hour day the following sample means were obtained (in ounces): 16.05, 16.1, 15.94, 16.2, 15.95, 15.9, 16.05, and 15.93. Is there any evidence that the process is out of control</a:t>
            </a:r>
            <a:r>
              <a:rPr lang="en-US" sz="2000" dirty="0" smtClean="0"/>
              <a:t>?</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3013854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6.1</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000" dirty="0" smtClean="0"/>
              <a:t>Steps 1 and 2: The sample means, the </a:t>
            </a:r>
            <a:r>
              <a:rPr lang="en-US" sz="2000" dirty="0"/>
              <a:t>mean </a:t>
            </a:r>
            <a:r>
              <a:rPr lang="en-US" sz="2000" dirty="0" smtClean="0"/>
              <a:t>(16 ounces) and </a:t>
            </a:r>
            <a:r>
              <a:rPr lang="en-US" sz="2000" dirty="0"/>
              <a:t>the standard deviation (1) is </a:t>
            </a:r>
            <a:r>
              <a:rPr lang="en-US" sz="2000" dirty="0" smtClean="0"/>
              <a:t>given. So we skip step 1 and 2.</a:t>
            </a:r>
          </a:p>
          <a:p>
            <a:pPr lvl="0"/>
            <a:r>
              <a:rPr lang="en-US" sz="2000" dirty="0" smtClean="0"/>
              <a:t>Step 3: Because </a:t>
            </a:r>
            <a:r>
              <a:rPr lang="en-US" sz="2000" dirty="0"/>
              <a:t>know the standard deviation (σ =1 ounce) and the size of the sample (n = 25), we </a:t>
            </a:r>
            <a:r>
              <a:rPr lang="en-US" sz="2000" dirty="0" smtClean="0"/>
              <a:t>can compute </a:t>
            </a:r>
            <a:r>
              <a:rPr lang="en-US" sz="2000" dirty="0"/>
              <a:t>the standard error of the mean using the following formula:</a:t>
            </a:r>
          </a:p>
          <a:p>
            <a:pPr lvl="0"/>
            <a:endParaRPr lang="en-US" sz="2000" dirty="0" smtClean="0"/>
          </a:p>
          <a:p>
            <a:pPr lvl="0"/>
            <a:endParaRPr lang="en-US" sz="2000" dirty="0" smtClean="0"/>
          </a:p>
          <a:p>
            <a:pPr lvl="0"/>
            <a:r>
              <a:rPr lang="en-US" sz="2000" dirty="0" smtClean="0"/>
              <a:t>Step 4: </a:t>
            </a:r>
          </a:p>
          <a:p>
            <a:pPr lvl="0"/>
            <a:endParaRPr lang="en-US" sz="2000" dirty="0" smtClean="0"/>
          </a:p>
          <a:p>
            <a:pPr lvl="0"/>
            <a:r>
              <a:rPr lang="en-US" sz="2000" dirty="0" smtClean="0"/>
              <a:t>Step 5: Skip as we </a:t>
            </a:r>
            <a:r>
              <a:rPr lang="en-US" sz="2000" dirty="0"/>
              <a:t>know </a:t>
            </a:r>
            <a:r>
              <a:rPr lang="en-US" sz="2000" dirty="0" smtClean="0"/>
              <a:t>(µ</a:t>
            </a:r>
            <a:r>
              <a:rPr lang="en-US" sz="2000" dirty="0"/>
              <a:t>) </a:t>
            </a:r>
            <a:r>
              <a:rPr lang="en-US" sz="2000" dirty="0" smtClean="0"/>
              <a:t>and </a:t>
            </a:r>
            <a:r>
              <a:rPr lang="en-US" sz="2000" dirty="0"/>
              <a:t>(</a:t>
            </a:r>
            <a:r>
              <a:rPr lang="en-US" sz="2000" dirty="0" smtClean="0"/>
              <a:t>σ) of </a:t>
            </a:r>
            <a:r>
              <a:rPr lang="en-US" sz="2000" dirty="0"/>
              <a:t>the </a:t>
            </a:r>
            <a:r>
              <a:rPr lang="en-US" sz="2000" dirty="0" smtClean="0"/>
              <a:t>output</a:t>
            </a:r>
          </a:p>
          <a:p>
            <a:pPr lvl="0"/>
            <a:r>
              <a:rPr lang="en-US" sz="2000" dirty="0" smtClean="0"/>
              <a:t>Step </a:t>
            </a:r>
            <a:r>
              <a:rPr lang="en-US" sz="2000" dirty="0"/>
              <a:t>6</a:t>
            </a:r>
            <a:r>
              <a:rPr lang="en-US" sz="2000" dirty="0" smtClean="0"/>
              <a:t>: Graph the mean chart (Next Slide)</a:t>
            </a:r>
          </a:p>
          <a:p>
            <a:pPr lvl="0"/>
            <a:r>
              <a:rPr lang="en-US" sz="2000" dirty="0" smtClean="0"/>
              <a:t>Step 7: No rules violated, the process is assumed to be in control. No intervention is necessary at this time.</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 name="Picture 1"/>
          <p:cNvPicPr>
            <a:picLocks noChangeAspect="1"/>
          </p:cNvPicPr>
          <p:nvPr/>
        </p:nvPicPr>
        <p:blipFill rotWithShape="1">
          <a:blip r:embed="rId3" cstate="print"/>
          <a:srcRect t="22882" b="16809"/>
          <a:stretch/>
        </p:blipFill>
        <p:spPr>
          <a:xfrm>
            <a:off x="3200400" y="3091355"/>
            <a:ext cx="2971800" cy="457200"/>
          </a:xfrm>
          <a:prstGeom prst="rect">
            <a:avLst/>
          </a:prstGeom>
        </p:spPr>
      </p:pic>
      <p:pic>
        <p:nvPicPr>
          <p:cNvPr id="3" name="Picture 2"/>
          <p:cNvPicPr>
            <a:picLocks noChangeAspect="1"/>
          </p:cNvPicPr>
          <p:nvPr/>
        </p:nvPicPr>
        <p:blipFill rotWithShape="1">
          <a:blip r:embed="rId4" cstate="print"/>
          <a:srcRect r="51497" b="75090"/>
          <a:stretch/>
        </p:blipFill>
        <p:spPr>
          <a:xfrm>
            <a:off x="2286000" y="3732705"/>
            <a:ext cx="2141847" cy="501647"/>
          </a:xfrm>
          <a:prstGeom prst="rect">
            <a:avLst/>
          </a:prstGeom>
        </p:spPr>
      </p:pic>
      <p:pic>
        <p:nvPicPr>
          <p:cNvPr id="9" name="Picture 8"/>
          <p:cNvPicPr>
            <a:picLocks noChangeAspect="1"/>
          </p:cNvPicPr>
          <p:nvPr/>
        </p:nvPicPr>
        <p:blipFill rotWithShape="1">
          <a:blip r:embed="rId4" cstate="print"/>
          <a:srcRect t="27566" b="38700"/>
          <a:stretch/>
        </p:blipFill>
        <p:spPr>
          <a:xfrm>
            <a:off x="4533900" y="3588404"/>
            <a:ext cx="3467100" cy="533401"/>
          </a:xfrm>
          <a:prstGeom prst="rect">
            <a:avLst/>
          </a:prstGeom>
        </p:spPr>
      </p:pic>
      <p:pic>
        <p:nvPicPr>
          <p:cNvPr id="10" name="Picture 9"/>
          <p:cNvPicPr>
            <a:picLocks noChangeAspect="1"/>
          </p:cNvPicPr>
          <p:nvPr/>
        </p:nvPicPr>
        <p:blipFill rotWithShape="1">
          <a:blip r:embed="rId4" cstate="print"/>
          <a:srcRect t="72109"/>
          <a:stretch/>
        </p:blipFill>
        <p:spPr>
          <a:xfrm>
            <a:off x="4533900" y="4085456"/>
            <a:ext cx="3467100" cy="440997"/>
          </a:xfrm>
          <a:prstGeom prst="rect">
            <a:avLst/>
          </a:prstGeom>
        </p:spPr>
      </p:pic>
    </p:spTree>
    <p:extLst>
      <p:ext uri="{BB962C8B-B14F-4D97-AF65-F5344CB8AC3E}">
        <p14:creationId xmlns:p14="http://schemas.microsoft.com/office/powerpoint/2010/main" val="9009431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1566"/>
            <a:ext cx="7696200" cy="1143000"/>
          </a:xfrm>
        </p:spPr>
        <p:txBody>
          <a:bodyPr>
            <a:noAutofit/>
          </a:bodyPr>
          <a:lstStyle/>
          <a:p>
            <a:pPr lvl="0"/>
            <a:r>
              <a:rPr lang="en-US" sz="2400" dirty="0"/>
              <a:t>Example 6.1, Solution</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3999" y="1371600"/>
            <a:ext cx="7069137" cy="430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7127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Constructing a Range Chart</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000" dirty="0" smtClean="0"/>
              <a:t>Step 1: Calculate </a:t>
            </a:r>
            <a:r>
              <a:rPr lang="en-US" sz="2000" dirty="0"/>
              <a:t>the range for each </a:t>
            </a:r>
            <a:r>
              <a:rPr lang="en-US" sz="2000" dirty="0" smtClean="0"/>
              <a:t>sample</a:t>
            </a:r>
          </a:p>
          <a:p>
            <a:pPr lvl="0"/>
            <a:r>
              <a:rPr lang="en-US" sz="2000" dirty="0" smtClean="0"/>
              <a:t>Step </a:t>
            </a:r>
            <a:r>
              <a:rPr lang="en-US" sz="2000" dirty="0"/>
              <a:t>2: </a:t>
            </a:r>
            <a:r>
              <a:rPr lang="en-US" sz="2000" dirty="0" smtClean="0"/>
              <a:t>Calculate </a:t>
            </a:r>
            <a:r>
              <a:rPr lang="en-US" sz="2000" dirty="0"/>
              <a:t>the </a:t>
            </a:r>
            <a:r>
              <a:rPr lang="en-US" sz="2000" dirty="0" smtClean="0"/>
              <a:t>average </a:t>
            </a:r>
            <a:r>
              <a:rPr lang="en-US" sz="2000" dirty="0"/>
              <a:t>of the </a:t>
            </a:r>
            <a:r>
              <a:rPr lang="en-US" sz="2000" dirty="0" smtClean="0"/>
              <a:t>ranges</a:t>
            </a:r>
            <a:endParaRPr lang="en-US" sz="2000" dirty="0"/>
          </a:p>
          <a:p>
            <a:pPr lvl="0"/>
            <a:endParaRPr lang="en-US" sz="2000" dirty="0" smtClean="0"/>
          </a:p>
          <a:p>
            <a:pPr lvl="0"/>
            <a:endParaRPr lang="en-US" sz="2000" dirty="0" smtClean="0"/>
          </a:p>
          <a:p>
            <a:pPr lvl="0"/>
            <a:r>
              <a:rPr lang="en-US" sz="2000" dirty="0" smtClean="0"/>
              <a:t>Step </a:t>
            </a:r>
            <a:r>
              <a:rPr lang="en-US" sz="2000" dirty="0"/>
              <a:t>3: Calculate the center line </a:t>
            </a:r>
            <a:r>
              <a:rPr lang="en-US" sz="2000" dirty="0" smtClean="0"/>
              <a:t>and </a:t>
            </a:r>
            <a:r>
              <a:rPr lang="en-US" sz="2000" dirty="0"/>
              <a:t>the upper and lower control limits </a:t>
            </a:r>
            <a:r>
              <a:rPr lang="en-US" sz="2000" dirty="0" smtClean="0"/>
              <a:t>for </a:t>
            </a:r>
            <a:r>
              <a:rPr lang="en-US" sz="2000" dirty="0"/>
              <a:t>the range chart </a:t>
            </a:r>
            <a:r>
              <a:rPr lang="en-US" sz="2000" dirty="0" smtClean="0"/>
              <a:t>using:</a:t>
            </a:r>
          </a:p>
          <a:p>
            <a:pPr lvl="0"/>
            <a:endParaRPr lang="en-US" sz="2000" dirty="0"/>
          </a:p>
          <a:p>
            <a:pPr lvl="0"/>
            <a:endParaRPr lang="en-US" sz="2000" dirty="0" smtClean="0"/>
          </a:p>
          <a:p>
            <a:pPr lvl="0"/>
            <a:r>
              <a:rPr lang="en-US" sz="2000" dirty="0" smtClean="0"/>
              <a:t>Step </a:t>
            </a:r>
            <a:r>
              <a:rPr lang="en-US" sz="2000" dirty="0"/>
              <a:t>4: Graph the range chart, by plotting the sample ranges </a:t>
            </a:r>
            <a:r>
              <a:rPr lang="en-US" sz="2000" dirty="0" smtClean="0"/>
              <a:t>relative </a:t>
            </a:r>
            <a:r>
              <a:rPr lang="en-US" sz="2000" dirty="0"/>
              <a:t>to the over the time periods </a:t>
            </a:r>
            <a:endParaRPr lang="en-US" sz="2000" dirty="0" smtClean="0"/>
          </a:p>
          <a:p>
            <a:pPr lvl="0"/>
            <a:r>
              <a:rPr lang="en-US" sz="2000" dirty="0" smtClean="0"/>
              <a:t>Step </a:t>
            </a:r>
            <a:r>
              <a:rPr lang="en-US" sz="2000" dirty="0"/>
              <a:t>5: Determine if the process is in </a:t>
            </a:r>
            <a:r>
              <a:rPr lang="en-US" sz="2000" dirty="0" smtClean="0"/>
              <a:t>control. </a:t>
            </a:r>
            <a:r>
              <a:rPr lang="en-US" sz="2000" dirty="0"/>
              <a:t>If not, take the necessary corrective action to bring the process back in control.</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 name="Picture 1"/>
          <p:cNvPicPr>
            <a:picLocks noChangeAspect="1"/>
          </p:cNvPicPr>
          <p:nvPr/>
        </p:nvPicPr>
        <p:blipFill>
          <a:blip r:embed="rId3" cstate="print"/>
          <a:stretch>
            <a:fillRect/>
          </a:stretch>
        </p:blipFill>
        <p:spPr>
          <a:xfrm>
            <a:off x="1524000" y="2178843"/>
            <a:ext cx="7034374" cy="671513"/>
          </a:xfrm>
          <a:prstGeom prst="rect">
            <a:avLst/>
          </a:prstGeom>
        </p:spPr>
      </p:pic>
      <p:pic>
        <p:nvPicPr>
          <p:cNvPr id="3" name="Picture 2"/>
          <p:cNvPicPr>
            <a:picLocks noChangeAspect="1"/>
          </p:cNvPicPr>
          <p:nvPr/>
        </p:nvPicPr>
        <p:blipFill rotWithShape="1">
          <a:blip r:embed="rId4" cstate="print"/>
          <a:srcRect r="41176" b="71053"/>
          <a:stretch/>
        </p:blipFill>
        <p:spPr>
          <a:xfrm>
            <a:off x="1524000" y="3624426"/>
            <a:ext cx="1143000" cy="628650"/>
          </a:xfrm>
          <a:prstGeom prst="rect">
            <a:avLst/>
          </a:prstGeom>
        </p:spPr>
      </p:pic>
      <p:pic>
        <p:nvPicPr>
          <p:cNvPr id="4" name="Picture 3"/>
          <p:cNvPicPr>
            <a:picLocks noChangeAspect="1"/>
          </p:cNvPicPr>
          <p:nvPr/>
        </p:nvPicPr>
        <p:blipFill rotWithShape="1">
          <a:blip r:embed="rId4" cstate="print"/>
          <a:srcRect t="32456" b="35965"/>
          <a:stretch/>
        </p:blipFill>
        <p:spPr>
          <a:xfrm>
            <a:off x="2667000" y="3599464"/>
            <a:ext cx="1943100" cy="685800"/>
          </a:xfrm>
          <a:prstGeom prst="rect">
            <a:avLst/>
          </a:prstGeom>
        </p:spPr>
      </p:pic>
      <p:pic>
        <p:nvPicPr>
          <p:cNvPr id="9" name="Picture 8"/>
          <p:cNvPicPr>
            <a:picLocks noChangeAspect="1"/>
          </p:cNvPicPr>
          <p:nvPr/>
        </p:nvPicPr>
        <p:blipFill rotWithShape="1">
          <a:blip r:embed="rId4" cstate="print"/>
          <a:srcRect t="67544" b="4386"/>
          <a:stretch/>
        </p:blipFill>
        <p:spPr>
          <a:xfrm>
            <a:off x="4620610" y="3624426"/>
            <a:ext cx="1943100" cy="609600"/>
          </a:xfrm>
          <a:prstGeom prst="rect">
            <a:avLst/>
          </a:prstGeom>
        </p:spPr>
      </p:pic>
    </p:spTree>
    <p:extLst>
      <p:ext uri="{BB962C8B-B14F-4D97-AF65-F5344CB8AC3E}">
        <p14:creationId xmlns:p14="http://schemas.microsoft.com/office/powerpoint/2010/main" val="29076439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Control Charts for Attributes:</a:t>
            </a:r>
            <a:br>
              <a:rPr lang="en-US" sz="2400" dirty="0"/>
            </a:br>
            <a:r>
              <a:rPr lang="en-US" sz="2400" dirty="0"/>
              <a:t>C-Charts and P-Charts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The </a:t>
            </a:r>
            <a:r>
              <a:rPr lang="en-US" sz="2400" dirty="0"/>
              <a:t>two most common types of attribute control charts are c-charts and p-charts. </a:t>
            </a:r>
            <a:endParaRPr lang="en-US" sz="2400" dirty="0" smtClean="0"/>
          </a:p>
          <a:p>
            <a:pPr lvl="0"/>
            <a:r>
              <a:rPr lang="en-US" sz="2400" dirty="0" smtClean="0"/>
              <a:t>C-charts </a:t>
            </a:r>
            <a:r>
              <a:rPr lang="en-US" sz="2400" dirty="0"/>
              <a:t>are used to monitor countable occurrences, such as the number of non-conformities or defects per unit. The unit can be a unit of a product, a unit of time, a unit of area, a unit of volume, and so forth. </a:t>
            </a:r>
            <a:endParaRPr lang="en-US" sz="2400" dirty="0" smtClean="0"/>
          </a:p>
          <a:p>
            <a:pPr lvl="0"/>
            <a:r>
              <a:rPr lang="en-US" sz="2400" dirty="0" smtClean="0"/>
              <a:t>P-charts </a:t>
            </a:r>
            <a:r>
              <a:rPr lang="en-US" sz="2400" dirty="0"/>
              <a:t>are used to monitor the fraction, or proportion, of defects or errors in a product or service. </a:t>
            </a:r>
            <a:endParaRPr lang="en-US" sz="2400" dirty="0" smtClean="0"/>
          </a:p>
          <a:p>
            <a:pPr lvl="0"/>
            <a:r>
              <a:rPr lang="en-US" sz="2400" dirty="0" smtClean="0"/>
              <a:t>In </a:t>
            </a:r>
            <a:r>
              <a:rPr lang="en-US" sz="2400" dirty="0"/>
              <a:t>general, control charts for attributes, unlike variables, require larger sample sizes to develop meaningful quality measures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4163093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Constructing a C-Chart</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000" dirty="0" smtClean="0"/>
              <a:t>Step 1: Ensure </a:t>
            </a:r>
            <a:r>
              <a:rPr lang="en-US" sz="2000" dirty="0"/>
              <a:t>that the data to be collected meets the assumptions of a Poisson </a:t>
            </a:r>
            <a:r>
              <a:rPr lang="en-US" sz="2000" dirty="0" smtClean="0"/>
              <a:t>distribution.</a:t>
            </a:r>
            <a:endParaRPr lang="en-US" sz="2000" dirty="0"/>
          </a:p>
          <a:p>
            <a:pPr lvl="0"/>
            <a:r>
              <a:rPr lang="en-US" sz="2000" dirty="0"/>
              <a:t>Step </a:t>
            </a:r>
            <a:r>
              <a:rPr lang="en-US" sz="2000" dirty="0" smtClean="0"/>
              <a:t>2: Decide </a:t>
            </a:r>
            <a:r>
              <a:rPr lang="en-US" sz="2000" dirty="0"/>
              <a:t>on the data collection </a:t>
            </a:r>
            <a:r>
              <a:rPr lang="en-US" sz="2000" dirty="0" smtClean="0"/>
              <a:t>frequency</a:t>
            </a:r>
          </a:p>
          <a:p>
            <a:pPr lvl="0"/>
            <a:r>
              <a:rPr lang="en-US" sz="2000" dirty="0" smtClean="0"/>
              <a:t>Step </a:t>
            </a:r>
            <a:r>
              <a:rPr lang="en-US" sz="2000" dirty="0"/>
              <a:t>3</a:t>
            </a:r>
            <a:r>
              <a:rPr lang="en-US" sz="2000" dirty="0" smtClean="0"/>
              <a:t>: </a:t>
            </a:r>
            <a:r>
              <a:rPr lang="en-US" sz="2000" dirty="0"/>
              <a:t>Compute the process average or </a:t>
            </a:r>
            <a:r>
              <a:rPr lang="en-US" sz="2000" dirty="0" smtClean="0"/>
              <a:t>mean:</a:t>
            </a:r>
          </a:p>
          <a:p>
            <a:pPr lvl="0"/>
            <a:endParaRPr lang="en-US" sz="2000" dirty="0" smtClean="0"/>
          </a:p>
          <a:p>
            <a:pPr lvl="0"/>
            <a:endParaRPr lang="en-US" sz="2000" dirty="0" smtClean="0"/>
          </a:p>
          <a:p>
            <a:pPr lvl="0"/>
            <a:r>
              <a:rPr lang="en-US" sz="2000" dirty="0" smtClean="0"/>
              <a:t>Step </a:t>
            </a:r>
            <a:r>
              <a:rPr lang="en-US" sz="2000" dirty="0"/>
              <a:t>4: Compute the upper and lower control </a:t>
            </a:r>
            <a:r>
              <a:rPr lang="en-US" sz="2000" dirty="0" smtClean="0"/>
              <a:t>limits:</a:t>
            </a:r>
          </a:p>
          <a:p>
            <a:pPr lvl="0"/>
            <a:endParaRPr lang="en-US" sz="2000" dirty="0"/>
          </a:p>
          <a:p>
            <a:pPr lvl="0"/>
            <a:endParaRPr lang="en-US" sz="2000" dirty="0" smtClean="0"/>
          </a:p>
          <a:p>
            <a:pPr lvl="0"/>
            <a:r>
              <a:rPr lang="en-US" sz="2000" dirty="0" smtClean="0"/>
              <a:t>Step </a:t>
            </a:r>
            <a:r>
              <a:rPr lang="en-US" sz="2000" dirty="0"/>
              <a:t>5: </a:t>
            </a:r>
            <a:r>
              <a:rPr lang="en-US" sz="2000" dirty="0" smtClean="0"/>
              <a:t>Plot </a:t>
            </a:r>
            <a:r>
              <a:rPr lang="en-US" sz="2000" dirty="0"/>
              <a:t>the number of defects </a:t>
            </a:r>
            <a:r>
              <a:rPr lang="en-US" sz="2000" dirty="0" smtClean="0"/>
              <a:t>for </a:t>
            </a:r>
            <a:r>
              <a:rPr lang="en-US" sz="2000" dirty="0"/>
              <a:t>each sample.</a:t>
            </a:r>
          </a:p>
          <a:p>
            <a:pPr lvl="0"/>
            <a:r>
              <a:rPr lang="en-US" sz="2000" dirty="0"/>
              <a:t>Step 6</a:t>
            </a:r>
            <a:r>
              <a:rPr lang="en-US" sz="2000" dirty="0" smtClean="0"/>
              <a:t>: </a:t>
            </a:r>
            <a:r>
              <a:rPr lang="en-US" sz="2000" dirty="0"/>
              <a:t>Interpret the chart to see if the process is in control by checking for special cause variations such as points beyond the control </a:t>
            </a:r>
            <a:r>
              <a:rPr lang="en-US" sz="2000" dirty="0" smtClean="0"/>
              <a:t>limits.</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 name="Picture 1"/>
          <p:cNvPicPr>
            <a:picLocks noChangeAspect="1"/>
          </p:cNvPicPr>
          <p:nvPr/>
        </p:nvPicPr>
        <p:blipFill>
          <a:blip r:embed="rId3" cstate="print"/>
          <a:stretch>
            <a:fillRect/>
          </a:stretch>
        </p:blipFill>
        <p:spPr>
          <a:xfrm>
            <a:off x="1524000" y="2808725"/>
            <a:ext cx="6286500" cy="657225"/>
          </a:xfrm>
          <a:prstGeom prst="rect">
            <a:avLst/>
          </a:prstGeom>
        </p:spPr>
      </p:pic>
      <p:pic>
        <p:nvPicPr>
          <p:cNvPr id="3" name="Picture 2"/>
          <p:cNvPicPr>
            <a:picLocks noChangeAspect="1"/>
          </p:cNvPicPr>
          <p:nvPr/>
        </p:nvPicPr>
        <p:blipFill>
          <a:blip r:embed="rId4" cstate="print"/>
          <a:stretch>
            <a:fillRect/>
          </a:stretch>
        </p:blipFill>
        <p:spPr>
          <a:xfrm>
            <a:off x="1619250" y="3909928"/>
            <a:ext cx="6438900" cy="619125"/>
          </a:xfrm>
          <a:prstGeom prst="rect">
            <a:avLst/>
          </a:prstGeom>
        </p:spPr>
      </p:pic>
    </p:spTree>
    <p:extLst>
      <p:ext uri="{BB962C8B-B14F-4D97-AF65-F5344CB8AC3E}">
        <p14:creationId xmlns:p14="http://schemas.microsoft.com/office/powerpoint/2010/main" val="20224229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6.4</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King’s </a:t>
            </a:r>
            <a:r>
              <a:rPr lang="en-US" sz="2400" dirty="0"/>
              <a:t>Court Hotel, in its ongoing efforts to improve its service to its guests, is planning to develop a c-chart to monitor the number of customer complaints it receives each day. The data collected is assumed to have come from a population that has an underlying Poisson distribution. Additionally, the sample data collected is large enough to assume </a:t>
            </a:r>
            <a:r>
              <a:rPr lang="en-US" sz="2400" dirty="0" smtClean="0"/>
              <a:t>it</a:t>
            </a:r>
            <a:r>
              <a:rPr lang="en-US" sz="2400" baseline="0" dirty="0" smtClean="0"/>
              <a:t> i</a:t>
            </a:r>
            <a:r>
              <a:rPr lang="en-US" sz="2400" dirty="0" smtClean="0"/>
              <a:t>s </a:t>
            </a:r>
            <a:r>
              <a:rPr lang="en-US" sz="2400" dirty="0"/>
              <a:t>normally distributed. </a:t>
            </a:r>
            <a:endParaRPr lang="en-US" sz="2400" dirty="0" smtClean="0"/>
          </a:p>
          <a:p>
            <a:pPr lvl="0"/>
            <a:r>
              <a:rPr lang="en-US" sz="2400" dirty="0" smtClean="0"/>
              <a:t>Data </a:t>
            </a:r>
            <a:r>
              <a:rPr lang="en-US" sz="2400" dirty="0"/>
              <a:t>on customer complaints for 20 days were collected and are given in the </a:t>
            </a:r>
            <a:r>
              <a:rPr lang="en-US" sz="2400" dirty="0" smtClean="0"/>
              <a:t>next slide.</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49991470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914400"/>
          </a:xfrm>
        </p:spPr>
        <p:txBody>
          <a:bodyPr>
            <a:noAutofit/>
          </a:bodyPr>
          <a:lstStyle/>
          <a:p>
            <a:pPr lvl="0"/>
            <a:r>
              <a:rPr lang="en-US" sz="2400" dirty="0"/>
              <a:t>Example 6.4 (Cont’d)</a:t>
            </a:r>
          </a:p>
        </p:txBody>
      </p:sp>
      <p:sp>
        <p:nvSpPr>
          <p:cNvPr id="7" name="Content Placeholder 6"/>
          <p:cNvSpPr>
            <a:spLocks noGrp="1"/>
          </p:cNvSpPr>
          <p:nvPr>
            <p:ph idx="1"/>
          </p:nvPr>
        </p:nvSpPr>
        <p:spPr>
          <a:xfrm>
            <a:off x="990600" y="990600"/>
            <a:ext cx="7696200" cy="1524000"/>
          </a:xfrm>
        </p:spPr>
        <p:txBody>
          <a:bodyPr>
            <a:noAutofit/>
          </a:bodyPr>
          <a:lstStyle/>
          <a:p>
            <a:pPr lvl="0"/>
            <a:r>
              <a:rPr lang="en-US" sz="2400" dirty="0" smtClean="0"/>
              <a:t>Construct </a:t>
            </a:r>
            <a:r>
              <a:rPr lang="en-US" sz="2400" dirty="0"/>
              <a:t>a c-chart for this hotel example using 3σ upper and lower limits.</a:t>
            </a:r>
          </a:p>
          <a:p>
            <a:pPr lvl="0"/>
            <a:r>
              <a:rPr lang="en-US" sz="2400" dirty="0"/>
              <a:t>Is this process in control?</a:t>
            </a:r>
          </a:p>
          <a:p>
            <a:pPr lvl="0"/>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514600"/>
            <a:ext cx="8382000" cy="1795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697327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6.4 (Cont’d)</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000" dirty="0" smtClean="0"/>
              <a:t>Step 1: Poison distribution assumptions are </a:t>
            </a:r>
            <a:r>
              <a:rPr lang="en-US" sz="2000" dirty="0"/>
              <a:t>met.</a:t>
            </a:r>
          </a:p>
          <a:p>
            <a:pPr lvl="0"/>
            <a:r>
              <a:rPr lang="en-US" sz="2000" dirty="0"/>
              <a:t>Step </a:t>
            </a:r>
            <a:r>
              <a:rPr lang="en-US" sz="2000" dirty="0" smtClean="0"/>
              <a:t>2: All sampling requirements </a:t>
            </a:r>
            <a:r>
              <a:rPr lang="en-US" sz="2000" dirty="0"/>
              <a:t>have been </a:t>
            </a:r>
            <a:r>
              <a:rPr lang="en-US" sz="2000" dirty="0" smtClean="0"/>
              <a:t>met.</a:t>
            </a:r>
            <a:endParaRPr lang="en-US" sz="2000" dirty="0"/>
          </a:p>
          <a:p>
            <a:pPr lvl="0"/>
            <a:r>
              <a:rPr lang="en-US" sz="2000" dirty="0"/>
              <a:t>Step 3</a:t>
            </a:r>
            <a:r>
              <a:rPr lang="en-US" sz="2000" dirty="0" smtClean="0"/>
              <a:t>: </a:t>
            </a:r>
            <a:r>
              <a:rPr lang="en-US" sz="2000" dirty="0"/>
              <a:t>Compute the process </a:t>
            </a:r>
            <a:r>
              <a:rPr lang="en-US" sz="2000" dirty="0" smtClean="0"/>
              <a:t>average:</a:t>
            </a:r>
          </a:p>
          <a:p>
            <a:pPr lvl="0"/>
            <a:endParaRPr lang="en-US" sz="2000" dirty="0"/>
          </a:p>
          <a:p>
            <a:pPr lvl="0"/>
            <a:r>
              <a:rPr lang="en-US" sz="2000" dirty="0" smtClean="0"/>
              <a:t>Step </a:t>
            </a:r>
            <a:r>
              <a:rPr lang="en-US" sz="2000" dirty="0"/>
              <a:t>4: Compute the upper and lower control </a:t>
            </a:r>
            <a:r>
              <a:rPr lang="en-US" sz="2000" dirty="0" smtClean="0"/>
              <a:t>limits:</a:t>
            </a:r>
          </a:p>
          <a:p>
            <a:pPr lvl="0"/>
            <a:endParaRPr lang="en-US" sz="2000" dirty="0"/>
          </a:p>
          <a:p>
            <a:pPr lvl="0"/>
            <a:endParaRPr lang="en-US" sz="2000" dirty="0" smtClean="0"/>
          </a:p>
          <a:p>
            <a:pPr lvl="0"/>
            <a:endParaRPr lang="en-US" sz="2000" dirty="0"/>
          </a:p>
          <a:p>
            <a:pPr lvl="0"/>
            <a:r>
              <a:rPr lang="en-US" sz="2000" dirty="0" smtClean="0"/>
              <a:t>Step </a:t>
            </a:r>
            <a:r>
              <a:rPr lang="en-US" sz="2000" dirty="0"/>
              <a:t>5: Draw the control </a:t>
            </a:r>
            <a:r>
              <a:rPr lang="en-US" sz="2000" dirty="0" smtClean="0"/>
              <a:t>chart (Next Slide)</a:t>
            </a:r>
          </a:p>
          <a:p>
            <a:pPr lvl="0"/>
            <a:r>
              <a:rPr lang="en-US" sz="2000" dirty="0" smtClean="0"/>
              <a:t>The </a:t>
            </a:r>
            <a:r>
              <a:rPr lang="en-US" sz="2000" dirty="0"/>
              <a:t>process appears to be in control because none of the plotted points fall outside of the control limits. In addition, there does not appear to be any pattern to the variation.</a:t>
            </a:r>
          </a:p>
          <a:p>
            <a:pPr lvl="0"/>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 name="Picture 1"/>
          <p:cNvPicPr>
            <a:picLocks noChangeAspect="1"/>
          </p:cNvPicPr>
          <p:nvPr/>
        </p:nvPicPr>
        <p:blipFill>
          <a:blip r:embed="rId3" cstate="print"/>
          <a:stretch>
            <a:fillRect/>
          </a:stretch>
        </p:blipFill>
        <p:spPr>
          <a:xfrm>
            <a:off x="1409700" y="2438400"/>
            <a:ext cx="6591300" cy="485775"/>
          </a:xfrm>
          <a:prstGeom prst="rect">
            <a:avLst/>
          </a:prstGeom>
        </p:spPr>
      </p:pic>
      <p:pic>
        <p:nvPicPr>
          <p:cNvPr id="3" name="Picture 2"/>
          <p:cNvPicPr>
            <a:picLocks noChangeAspect="1"/>
          </p:cNvPicPr>
          <p:nvPr/>
        </p:nvPicPr>
        <p:blipFill>
          <a:blip r:embed="rId4" cstate="print"/>
          <a:stretch>
            <a:fillRect/>
          </a:stretch>
        </p:blipFill>
        <p:spPr>
          <a:xfrm>
            <a:off x="1566862" y="3142648"/>
            <a:ext cx="6276975" cy="447675"/>
          </a:xfrm>
          <a:prstGeom prst="rect">
            <a:avLst/>
          </a:prstGeom>
        </p:spPr>
      </p:pic>
      <p:pic>
        <p:nvPicPr>
          <p:cNvPr id="4" name="Picture 3"/>
          <p:cNvPicPr>
            <a:picLocks noChangeAspect="1"/>
          </p:cNvPicPr>
          <p:nvPr/>
        </p:nvPicPr>
        <p:blipFill>
          <a:blip r:embed="rId5" cstate="print"/>
          <a:stretch>
            <a:fillRect/>
          </a:stretch>
        </p:blipFill>
        <p:spPr>
          <a:xfrm>
            <a:off x="1561607" y="3499424"/>
            <a:ext cx="4152900" cy="476250"/>
          </a:xfrm>
          <a:prstGeom prst="rect">
            <a:avLst/>
          </a:prstGeom>
        </p:spPr>
      </p:pic>
      <p:pic>
        <p:nvPicPr>
          <p:cNvPr id="9" name="Picture 8"/>
          <p:cNvPicPr>
            <a:picLocks noChangeAspect="1"/>
          </p:cNvPicPr>
          <p:nvPr/>
        </p:nvPicPr>
        <p:blipFill>
          <a:blip r:embed="rId6" cstate="print"/>
          <a:stretch>
            <a:fillRect/>
          </a:stretch>
        </p:blipFill>
        <p:spPr>
          <a:xfrm>
            <a:off x="1561607" y="3845196"/>
            <a:ext cx="4467225" cy="504825"/>
          </a:xfrm>
          <a:prstGeom prst="rect">
            <a:avLst/>
          </a:prstGeom>
        </p:spPr>
      </p:pic>
    </p:spTree>
    <p:extLst>
      <p:ext uri="{BB962C8B-B14F-4D97-AF65-F5344CB8AC3E}">
        <p14:creationId xmlns:p14="http://schemas.microsoft.com/office/powerpoint/2010/main" val="16874454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a:t>Explain the difference between of quality control and quality assurance.</a:t>
            </a:r>
          </a:p>
          <a:p>
            <a:pPr lvl="0"/>
            <a:r>
              <a:rPr lang="en-US" sz="2400" dirty="0"/>
              <a:t>Apply the various tools for appraising the quality of products and processes.</a:t>
            </a:r>
          </a:p>
          <a:p>
            <a:pPr lvl="0"/>
            <a:r>
              <a:rPr lang="en-US" sz="2400" dirty="0"/>
              <a:t>Apply the various tools for preventing defects in products and processes, including control charts, a process capability analysis, and how to calculate Six Sigma levels of quality</a:t>
            </a:r>
          </a:p>
          <a:p>
            <a:pPr lvl="0"/>
            <a:r>
              <a:rPr lang="en-US" sz="2400" dirty="0"/>
              <a:t>Use quality design tools to improve product or process design.</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762000"/>
          </a:xfrm>
        </p:spPr>
        <p:txBody>
          <a:bodyPr>
            <a:noAutofit/>
          </a:bodyPr>
          <a:lstStyle/>
          <a:p>
            <a:pPr lvl="0"/>
            <a:r>
              <a:rPr lang="en-US" sz="2400" dirty="0"/>
              <a:t>Example 6.4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371600"/>
            <a:ext cx="8069263" cy="3905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694982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Constructing a P-Chart</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Step 1: Ensure </a:t>
            </a:r>
            <a:r>
              <a:rPr lang="en-US" sz="2400" dirty="0"/>
              <a:t>that </a:t>
            </a:r>
            <a:r>
              <a:rPr lang="en-US" sz="2400" dirty="0" smtClean="0"/>
              <a:t>data are </a:t>
            </a:r>
            <a:r>
              <a:rPr lang="en-US" sz="2400" dirty="0"/>
              <a:t>from a </a:t>
            </a:r>
            <a:r>
              <a:rPr lang="en-US" sz="2400" dirty="0" smtClean="0"/>
              <a:t>binomial population </a:t>
            </a:r>
            <a:r>
              <a:rPr lang="en-US" sz="2400" dirty="0"/>
              <a:t>and the sample size is large </a:t>
            </a:r>
            <a:r>
              <a:rPr lang="en-US" sz="2400" dirty="0" smtClean="0"/>
              <a:t>enough.</a:t>
            </a:r>
            <a:endParaRPr lang="en-US" sz="2400" dirty="0"/>
          </a:p>
          <a:p>
            <a:pPr lvl="0"/>
            <a:r>
              <a:rPr lang="en-US" sz="2400" dirty="0"/>
              <a:t>Step </a:t>
            </a:r>
            <a:r>
              <a:rPr lang="en-US" sz="2400" dirty="0" smtClean="0"/>
              <a:t>2: Choose </a:t>
            </a:r>
            <a:r>
              <a:rPr lang="en-US" sz="2400" dirty="0"/>
              <a:t>a large sample size (n) and the number of samples (k) to be collected.</a:t>
            </a:r>
          </a:p>
          <a:p>
            <a:pPr lvl="0"/>
            <a:r>
              <a:rPr lang="en-US" sz="2400" dirty="0" smtClean="0"/>
              <a:t>Record </a:t>
            </a:r>
            <a:r>
              <a:rPr lang="en-US" sz="2400" dirty="0"/>
              <a:t>the number of </a:t>
            </a:r>
            <a:r>
              <a:rPr lang="en-US" sz="2400" dirty="0" smtClean="0"/>
              <a:t>defective units</a:t>
            </a:r>
            <a:r>
              <a:rPr lang="en-US" sz="2400" dirty="0"/>
              <a:t>, and calculate the proportion of them </a:t>
            </a:r>
            <a:r>
              <a:rPr lang="en-US" sz="2400" dirty="0" smtClean="0"/>
              <a:t>for </a:t>
            </a:r>
            <a:r>
              <a:rPr lang="en-US" sz="2400" dirty="0"/>
              <a:t>each sample.</a:t>
            </a:r>
          </a:p>
          <a:p>
            <a:pPr lvl="0"/>
            <a:r>
              <a:rPr lang="en-US" sz="2400" dirty="0"/>
              <a:t>Step 3</a:t>
            </a:r>
            <a:r>
              <a:rPr lang="en-US" sz="2400" dirty="0" smtClean="0"/>
              <a:t>: </a:t>
            </a:r>
            <a:r>
              <a:rPr lang="en-US" sz="2400" dirty="0"/>
              <a:t>Compute the </a:t>
            </a:r>
            <a:r>
              <a:rPr lang="en-US" sz="2400" dirty="0" smtClean="0"/>
              <a:t>average of proportion </a:t>
            </a:r>
            <a:r>
              <a:rPr lang="en-US" sz="2400" dirty="0"/>
              <a:t>of defective units (p̅) in the </a:t>
            </a:r>
            <a:r>
              <a:rPr lang="en-US" sz="2400" dirty="0" smtClean="0"/>
              <a:t>samples: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 name="Picture 1"/>
          <p:cNvPicPr>
            <a:picLocks noChangeAspect="1"/>
          </p:cNvPicPr>
          <p:nvPr/>
        </p:nvPicPr>
        <p:blipFill rotWithShape="1">
          <a:blip r:embed="rId3" cstate="print"/>
          <a:srcRect b="75406"/>
          <a:stretch/>
        </p:blipFill>
        <p:spPr>
          <a:xfrm>
            <a:off x="1487871" y="4701326"/>
            <a:ext cx="6534150" cy="557541"/>
          </a:xfrm>
          <a:prstGeom prst="rect">
            <a:avLst/>
          </a:prstGeom>
        </p:spPr>
      </p:pic>
      <p:pic>
        <p:nvPicPr>
          <p:cNvPr id="3" name="Picture 2"/>
          <p:cNvPicPr>
            <a:picLocks noChangeAspect="1"/>
          </p:cNvPicPr>
          <p:nvPr/>
        </p:nvPicPr>
        <p:blipFill rotWithShape="1">
          <a:blip r:embed="rId3" cstate="print"/>
          <a:srcRect t="63446"/>
          <a:stretch/>
        </p:blipFill>
        <p:spPr>
          <a:xfrm>
            <a:off x="1466850" y="5258867"/>
            <a:ext cx="6534150" cy="828675"/>
          </a:xfrm>
          <a:prstGeom prst="rect">
            <a:avLst/>
          </a:prstGeom>
        </p:spPr>
      </p:pic>
    </p:spTree>
    <p:extLst>
      <p:ext uri="{BB962C8B-B14F-4D97-AF65-F5344CB8AC3E}">
        <p14:creationId xmlns:p14="http://schemas.microsoft.com/office/powerpoint/2010/main" val="36560517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Constructing a P-Chart (Cont’d)</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Step </a:t>
            </a:r>
            <a:r>
              <a:rPr lang="en-US" sz="2400" dirty="0"/>
              <a:t>4: Compute the upper and lower control </a:t>
            </a:r>
            <a:r>
              <a:rPr lang="en-US" sz="2400" dirty="0" smtClean="0"/>
              <a:t>limits:</a:t>
            </a:r>
          </a:p>
          <a:p>
            <a:pPr lvl="0"/>
            <a:endParaRPr lang="en-US" sz="2400" dirty="0"/>
          </a:p>
          <a:p>
            <a:pPr lvl="0"/>
            <a:endParaRPr lang="en-US" sz="2400" dirty="0" smtClean="0"/>
          </a:p>
          <a:p>
            <a:pPr lvl="0"/>
            <a:endParaRPr lang="en-US" sz="2400" dirty="0"/>
          </a:p>
          <a:p>
            <a:pPr lvl="0"/>
            <a:endParaRPr lang="en-US" sz="2400" dirty="0" smtClean="0"/>
          </a:p>
          <a:p>
            <a:pPr lvl="0"/>
            <a:r>
              <a:rPr lang="en-US" sz="2400" dirty="0" smtClean="0"/>
              <a:t>Step </a:t>
            </a:r>
            <a:r>
              <a:rPr lang="en-US" sz="2400" dirty="0"/>
              <a:t>5: Draw the control chart by graphing the center line </a:t>
            </a:r>
            <a:r>
              <a:rPr lang="en-US" sz="2400" dirty="0" smtClean="0"/>
              <a:t>and </a:t>
            </a:r>
            <a:r>
              <a:rPr lang="en-US" sz="2400" dirty="0"/>
              <a:t>the upper and lower control </a:t>
            </a:r>
            <a:r>
              <a:rPr lang="en-US" sz="2400" dirty="0" smtClean="0"/>
              <a:t>limits. </a:t>
            </a:r>
            <a:r>
              <a:rPr lang="en-US" sz="2400" dirty="0"/>
              <a:t>Plot the percentage of defective </a:t>
            </a:r>
            <a:r>
              <a:rPr lang="en-US" sz="2400" dirty="0" smtClean="0"/>
              <a:t>units</a:t>
            </a:r>
          </a:p>
          <a:p>
            <a:pPr lvl="0"/>
            <a:r>
              <a:rPr lang="en-US" sz="2400" dirty="0" smtClean="0"/>
              <a:t>Step </a:t>
            </a:r>
            <a:r>
              <a:rPr lang="en-US" sz="2400" dirty="0"/>
              <a:t>6</a:t>
            </a:r>
            <a:r>
              <a:rPr lang="en-US" sz="2400" dirty="0" smtClean="0"/>
              <a:t>: </a:t>
            </a:r>
            <a:r>
              <a:rPr lang="en-US" sz="2400" dirty="0"/>
              <a:t>Interpret the chart to see if the process is in control by checking for special cause </a:t>
            </a:r>
            <a:r>
              <a:rPr lang="en-US" sz="2400" dirty="0" smtClean="0"/>
              <a:t>variations.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 name="Picture 1"/>
          <p:cNvPicPr>
            <a:picLocks noChangeAspect="1"/>
          </p:cNvPicPr>
          <p:nvPr/>
        </p:nvPicPr>
        <p:blipFill rotWithShape="1">
          <a:blip r:embed="rId3" cstate="print"/>
          <a:srcRect r="56589" b="76812"/>
          <a:stretch/>
        </p:blipFill>
        <p:spPr>
          <a:xfrm>
            <a:off x="1447800" y="1981200"/>
            <a:ext cx="2133600" cy="609600"/>
          </a:xfrm>
          <a:prstGeom prst="rect">
            <a:avLst/>
          </a:prstGeom>
        </p:spPr>
      </p:pic>
      <p:pic>
        <p:nvPicPr>
          <p:cNvPr id="3" name="Picture 2"/>
          <p:cNvPicPr>
            <a:picLocks noChangeAspect="1"/>
          </p:cNvPicPr>
          <p:nvPr/>
        </p:nvPicPr>
        <p:blipFill rotWithShape="1">
          <a:blip r:embed="rId3" cstate="print"/>
          <a:srcRect t="29710" b="44203"/>
          <a:stretch/>
        </p:blipFill>
        <p:spPr>
          <a:xfrm>
            <a:off x="3584028" y="1943100"/>
            <a:ext cx="4914900" cy="685800"/>
          </a:xfrm>
          <a:prstGeom prst="rect">
            <a:avLst/>
          </a:prstGeom>
        </p:spPr>
      </p:pic>
      <p:pic>
        <p:nvPicPr>
          <p:cNvPr id="4" name="Picture 3"/>
          <p:cNvPicPr>
            <a:picLocks noChangeAspect="1"/>
          </p:cNvPicPr>
          <p:nvPr/>
        </p:nvPicPr>
        <p:blipFill rotWithShape="1">
          <a:blip r:embed="rId3" cstate="print"/>
          <a:srcRect t="61594"/>
          <a:stretch/>
        </p:blipFill>
        <p:spPr>
          <a:xfrm>
            <a:off x="1403131" y="2496207"/>
            <a:ext cx="4914900" cy="1009650"/>
          </a:xfrm>
          <a:prstGeom prst="rect">
            <a:avLst/>
          </a:prstGeom>
        </p:spPr>
      </p:pic>
    </p:spTree>
    <p:extLst>
      <p:ext uri="{BB962C8B-B14F-4D97-AF65-F5344CB8AC3E}">
        <p14:creationId xmlns:p14="http://schemas.microsoft.com/office/powerpoint/2010/main" val="30348648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6.5</a:t>
            </a:r>
          </a:p>
        </p:txBody>
      </p:sp>
      <p:sp>
        <p:nvSpPr>
          <p:cNvPr id="7" name="Content Placeholder 6"/>
          <p:cNvSpPr>
            <a:spLocks noGrp="1"/>
          </p:cNvSpPr>
          <p:nvPr>
            <p:ph idx="1"/>
          </p:nvPr>
        </p:nvSpPr>
        <p:spPr>
          <a:xfrm>
            <a:off x="990600" y="1371600"/>
            <a:ext cx="7696200" cy="5181600"/>
          </a:xfrm>
        </p:spPr>
        <p:txBody>
          <a:bodyPr>
            <a:noAutofit/>
          </a:bodyPr>
          <a:lstStyle/>
          <a:p>
            <a:pPr lvl="0"/>
            <a:r>
              <a:rPr lang="en-US" sz="2400" dirty="0" smtClean="0"/>
              <a:t>The </a:t>
            </a:r>
            <a:r>
              <a:rPr lang="en-US" sz="2400" dirty="0"/>
              <a:t>Good Will Tire Company in Jodhpur, India wants to construct a p-chart to monitor the quality of tires it manufactures. In order to collect data for the chart, the quality control manager of the company uses a sample size of 100, and records the number of defective tires and non-defective tires on a daily basis. The number of defective tires recorded for 20 samples is shown in the </a:t>
            </a:r>
            <a:r>
              <a:rPr lang="en-US" sz="2400" dirty="0" smtClean="0"/>
              <a:t>next slide.</a:t>
            </a:r>
          </a:p>
          <a:p>
            <a:pPr lvl="0"/>
            <a:r>
              <a:rPr lang="en-US" sz="2400" dirty="0" smtClean="0"/>
              <a:t>Assume </a:t>
            </a:r>
            <a:r>
              <a:rPr lang="en-US" sz="2400" dirty="0"/>
              <a:t>that the distribution of the total output is binomial and n × p ≥ 5</a:t>
            </a:r>
            <a:r>
              <a:rPr lang="en-US" sz="2400" dirty="0" smtClean="0"/>
              <a:t>.</a:t>
            </a:r>
          </a:p>
          <a:p>
            <a:pPr lvl="0"/>
            <a:r>
              <a:rPr lang="en-US" sz="2400" dirty="0" smtClean="0"/>
              <a:t>a. Construct </a:t>
            </a:r>
            <a:r>
              <a:rPr lang="en-US" sz="2400" dirty="0"/>
              <a:t>a p-chart for this example using 3σ control limits.</a:t>
            </a:r>
          </a:p>
          <a:p>
            <a:pPr lvl="0"/>
            <a:r>
              <a:rPr lang="en-US" sz="2400" dirty="0" smtClean="0"/>
              <a:t>b. Is </a:t>
            </a:r>
            <a:r>
              <a:rPr lang="en-US" sz="2400" dirty="0"/>
              <a:t>this process in control</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7109109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6.5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514600"/>
            <a:ext cx="8382000"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75721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6.5 (Cont’d)</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000" dirty="0" smtClean="0"/>
              <a:t>Step 1: Assumptions </a:t>
            </a:r>
            <a:r>
              <a:rPr lang="en-US" sz="2000" dirty="0"/>
              <a:t>are met.</a:t>
            </a:r>
          </a:p>
          <a:p>
            <a:pPr lvl="0"/>
            <a:r>
              <a:rPr lang="en-US" sz="2000" dirty="0"/>
              <a:t>Step </a:t>
            </a:r>
            <a:r>
              <a:rPr lang="en-US" sz="2000" dirty="0" smtClean="0"/>
              <a:t>2: Sample size and defective items are given.</a:t>
            </a:r>
            <a:endParaRPr lang="en-US" sz="2000" dirty="0"/>
          </a:p>
          <a:p>
            <a:pPr lvl="0"/>
            <a:r>
              <a:rPr lang="en-US" sz="2000" dirty="0"/>
              <a:t>Step </a:t>
            </a:r>
            <a:r>
              <a:rPr lang="en-US" sz="2000" dirty="0" smtClean="0"/>
              <a:t>3: Compute </a:t>
            </a:r>
            <a:r>
              <a:rPr lang="en-US" sz="2000" dirty="0"/>
              <a:t>the </a:t>
            </a:r>
            <a:r>
              <a:rPr lang="en-US" sz="2000" dirty="0" smtClean="0"/>
              <a:t>average </a:t>
            </a:r>
            <a:r>
              <a:rPr lang="en-US" sz="2000" dirty="0"/>
              <a:t>proportion of </a:t>
            </a:r>
            <a:r>
              <a:rPr lang="en-US" sz="2000" dirty="0" smtClean="0"/>
              <a:t>defective: </a:t>
            </a:r>
          </a:p>
          <a:p>
            <a:pPr lvl="0"/>
            <a:endParaRPr lang="en-US" sz="2000" dirty="0"/>
          </a:p>
          <a:p>
            <a:pPr lvl="0"/>
            <a:endParaRPr lang="en-US" sz="2000" dirty="0" smtClean="0"/>
          </a:p>
          <a:p>
            <a:pPr lvl="0"/>
            <a:r>
              <a:rPr lang="en-US" sz="2000" dirty="0" smtClean="0"/>
              <a:t>Step </a:t>
            </a:r>
            <a:r>
              <a:rPr lang="en-US" sz="2000" dirty="0"/>
              <a:t>4: Compute the upper and lower control </a:t>
            </a:r>
            <a:r>
              <a:rPr lang="en-US" sz="2000" dirty="0" smtClean="0"/>
              <a:t>limits:</a:t>
            </a:r>
          </a:p>
          <a:p>
            <a:pPr lvl="0"/>
            <a:endParaRPr lang="en-US" sz="2000" dirty="0" smtClean="0"/>
          </a:p>
          <a:p>
            <a:pPr lvl="0"/>
            <a:endParaRPr lang="en-US" sz="2000" dirty="0"/>
          </a:p>
          <a:p>
            <a:pPr lvl="0"/>
            <a:endParaRPr lang="en-US" sz="2000" dirty="0" smtClean="0"/>
          </a:p>
          <a:p>
            <a:pPr lvl="0"/>
            <a:endParaRPr lang="en-US" sz="2000" dirty="0"/>
          </a:p>
          <a:p>
            <a:pPr lvl="0"/>
            <a:r>
              <a:rPr lang="en-US" sz="2000" dirty="0" smtClean="0"/>
              <a:t>Step </a:t>
            </a:r>
            <a:r>
              <a:rPr lang="en-US" sz="2000" dirty="0"/>
              <a:t>5: </a:t>
            </a:r>
            <a:r>
              <a:rPr lang="en-US" sz="2000" dirty="0" smtClean="0"/>
              <a:t>Plot </a:t>
            </a:r>
            <a:r>
              <a:rPr lang="en-US" sz="2000" dirty="0"/>
              <a:t>the percentage of defective </a:t>
            </a:r>
            <a:r>
              <a:rPr lang="en-US" sz="2000" dirty="0" smtClean="0"/>
              <a:t>(Next Slide) </a:t>
            </a:r>
            <a:endParaRPr lang="en-US" sz="2000" dirty="0"/>
          </a:p>
          <a:p>
            <a:pPr lvl="0"/>
            <a:r>
              <a:rPr lang="en-US" sz="2000" dirty="0"/>
              <a:t>Step </a:t>
            </a:r>
            <a:r>
              <a:rPr lang="en-US" sz="2000" dirty="0" smtClean="0"/>
              <a:t>6: The </a:t>
            </a:r>
            <a:r>
              <a:rPr lang="en-US" sz="2000" dirty="0"/>
              <a:t>chart shows that the process appears to be in control</a:t>
            </a:r>
            <a:r>
              <a:rPr lang="en-US" sz="2000" dirty="0" smtClean="0"/>
              <a:t>.</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 name="Picture 1"/>
          <p:cNvPicPr>
            <a:picLocks noChangeAspect="1"/>
          </p:cNvPicPr>
          <p:nvPr/>
        </p:nvPicPr>
        <p:blipFill>
          <a:blip r:embed="rId3" cstate="print"/>
          <a:stretch>
            <a:fillRect/>
          </a:stretch>
        </p:blipFill>
        <p:spPr>
          <a:xfrm>
            <a:off x="1143000" y="2511972"/>
            <a:ext cx="7696200" cy="771525"/>
          </a:xfrm>
          <a:prstGeom prst="rect">
            <a:avLst/>
          </a:prstGeom>
        </p:spPr>
      </p:pic>
      <p:pic>
        <p:nvPicPr>
          <p:cNvPr id="4" name="Picture 3"/>
          <p:cNvPicPr>
            <a:picLocks noChangeAspect="1"/>
          </p:cNvPicPr>
          <p:nvPr/>
        </p:nvPicPr>
        <p:blipFill rotWithShape="1">
          <a:blip r:embed="rId4" cstate="print"/>
          <a:srcRect t="55907" r="35270" b="31081"/>
          <a:stretch/>
        </p:blipFill>
        <p:spPr>
          <a:xfrm>
            <a:off x="2057400" y="3627220"/>
            <a:ext cx="5357813" cy="733752"/>
          </a:xfrm>
          <a:prstGeom prst="rect">
            <a:avLst/>
          </a:prstGeom>
        </p:spPr>
      </p:pic>
      <p:pic>
        <p:nvPicPr>
          <p:cNvPr id="9" name="Picture 8"/>
          <p:cNvPicPr>
            <a:picLocks noChangeAspect="1"/>
          </p:cNvPicPr>
          <p:nvPr/>
        </p:nvPicPr>
        <p:blipFill rotWithShape="1">
          <a:blip r:embed="rId4" cstate="print"/>
          <a:srcRect t="90540"/>
          <a:stretch/>
        </p:blipFill>
        <p:spPr>
          <a:xfrm>
            <a:off x="700087" y="4360972"/>
            <a:ext cx="8277225" cy="533400"/>
          </a:xfrm>
          <a:prstGeom prst="rect">
            <a:avLst/>
          </a:prstGeom>
        </p:spPr>
      </p:pic>
    </p:spTree>
    <p:extLst>
      <p:ext uri="{BB962C8B-B14F-4D97-AF65-F5344CB8AC3E}">
        <p14:creationId xmlns:p14="http://schemas.microsoft.com/office/powerpoint/2010/main" val="1475745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6.5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373577"/>
            <a:ext cx="8259763" cy="4248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995330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8691"/>
            <a:ext cx="7696200" cy="605287"/>
          </a:xfrm>
        </p:spPr>
        <p:txBody>
          <a:bodyPr>
            <a:noAutofit/>
          </a:bodyPr>
          <a:lstStyle/>
          <a:p>
            <a:pPr lvl="0"/>
            <a:r>
              <a:rPr lang="en-US" sz="2000" dirty="0"/>
              <a:t>Process Capability Analysis </a:t>
            </a:r>
          </a:p>
        </p:txBody>
      </p:sp>
      <p:sp>
        <p:nvSpPr>
          <p:cNvPr id="5" name="Slide Number Placeholder 4"/>
          <p:cNvSpPr>
            <a:spLocks noGrp="1"/>
          </p:cNvSpPr>
          <p:nvPr>
            <p:ph type="sldNum" sz="quarter" idx="12"/>
          </p:nvPr>
        </p:nvSpPr>
        <p:spPr>
          <a:xfrm>
            <a:off x="8686800" y="6613525"/>
            <a:ext cx="457200" cy="244475"/>
          </a:xfrm>
        </p:spPr>
        <p:txBody>
          <a:bodyPr/>
          <a:lstStyle/>
          <a:p>
            <a:fld id="{B6F15528-21DE-4FAA-801E-634DDDAF4B2B}" type="slidenum">
              <a:rPr lang="en-US" smtClean="0"/>
              <a:pPr/>
              <a:t>37</a:t>
            </a:fld>
            <a:endParaRPr lang="en-US" dirty="0"/>
          </a:p>
        </p:txBody>
      </p:sp>
      <p:sp>
        <p:nvSpPr>
          <p:cNvPr id="8" name="Footer Placeholder 3"/>
          <p:cNvSpPr>
            <a:spLocks noGrp="1"/>
          </p:cNvSpPr>
          <p:nvPr>
            <p:ph type="ftr" sz="quarter" idx="11"/>
          </p:nvPr>
        </p:nvSpPr>
        <p:spPr>
          <a:xfrm>
            <a:off x="4191000" y="6629400"/>
            <a:ext cx="5334000" cy="228600"/>
          </a:xfrm>
        </p:spPr>
        <p:txBody>
          <a:bodyPr/>
          <a:lstStyle/>
          <a:p>
            <a:r>
              <a:rPr lang="en-US" dirty="0" err="1" smtClean="0"/>
              <a:t>Venkataraman</a:t>
            </a:r>
            <a:r>
              <a:rPr lang="en-US" dirty="0" smtClean="0"/>
              <a:t> &amp; Pinto, Operations Management, 1e. SAGE, 2018.</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623993"/>
            <a:ext cx="7010400" cy="55934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609600" y="6211669"/>
            <a:ext cx="2819400" cy="646331"/>
          </a:xfrm>
          <a:prstGeom prst="rect">
            <a:avLst/>
          </a:prstGeom>
        </p:spPr>
        <p:txBody>
          <a:bodyPr wrap="square">
            <a:spAutoFit/>
          </a:bodyPr>
          <a:lstStyle/>
          <a:p>
            <a:r>
              <a:rPr lang="pl-PL" sz="1200" dirty="0"/>
              <a:t>SOURCE: Kapadia, M., (n.d.), http://www.symphonytech.com/articles/pdfs/processcapability.pdf</a:t>
            </a:r>
            <a:endParaRPr lang="en-GB" sz="1200" dirty="0"/>
          </a:p>
        </p:txBody>
      </p:sp>
    </p:spTree>
    <p:extLst>
      <p:ext uri="{BB962C8B-B14F-4D97-AF65-F5344CB8AC3E}">
        <p14:creationId xmlns:p14="http://schemas.microsoft.com/office/powerpoint/2010/main" val="134946062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The Process Capability Index (</a:t>
            </a:r>
            <a:r>
              <a:rPr lang="en-US" sz="2400" dirty="0" err="1"/>
              <a:t>Cp</a:t>
            </a:r>
            <a:r>
              <a:rPr lang="en-US" sz="2400" dirty="0"/>
              <a:t>)</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The </a:t>
            </a:r>
            <a:r>
              <a:rPr lang="en-US" sz="2400" dirty="0"/>
              <a:t>process capability index (</a:t>
            </a:r>
            <a:r>
              <a:rPr lang="en-US" sz="2400" dirty="0" err="1"/>
              <a:t>Cp</a:t>
            </a:r>
            <a:r>
              <a:rPr lang="en-US" sz="2400" dirty="0"/>
              <a:t>)  is a measure of how well a </a:t>
            </a:r>
            <a:r>
              <a:rPr lang="en-US" sz="2400" dirty="0" smtClean="0"/>
              <a:t>process </a:t>
            </a:r>
            <a:r>
              <a:rPr lang="en-US" sz="2400" dirty="0"/>
              <a:t>meets its specification limits</a:t>
            </a:r>
            <a:r>
              <a:rPr lang="en-US" sz="2400" dirty="0" smtClean="0"/>
              <a:t>.</a:t>
            </a:r>
          </a:p>
          <a:p>
            <a:pPr lvl="0"/>
            <a:endParaRPr lang="en-US" sz="2400" dirty="0" smtClean="0"/>
          </a:p>
          <a:p>
            <a:pPr lvl="0"/>
            <a:endParaRPr lang="en-US" sz="2400" dirty="0" smtClean="0"/>
          </a:p>
          <a:p>
            <a:pPr lvl="0"/>
            <a:r>
              <a:rPr lang="en-US" sz="2400" dirty="0" smtClean="0"/>
              <a:t>Process </a:t>
            </a:r>
            <a:r>
              <a:rPr lang="en-US" sz="2400" dirty="0"/>
              <a:t>variability is typically set at  6σ. </a:t>
            </a:r>
            <a:r>
              <a:rPr lang="en-US" sz="2400" dirty="0" smtClean="0"/>
              <a:t>Therefore</a:t>
            </a:r>
            <a:r>
              <a:rPr lang="en-US" sz="2400" dirty="0"/>
              <a:t>:</a:t>
            </a:r>
            <a:endParaRPr lang="en-US" sz="2400" dirty="0" smtClean="0"/>
          </a:p>
          <a:p>
            <a:pPr lvl="0"/>
            <a:endParaRPr lang="en-US" sz="2400" dirty="0" smtClean="0"/>
          </a:p>
          <a:p>
            <a:pPr lvl="0"/>
            <a:endParaRPr lang="en-US" sz="2400" dirty="0"/>
          </a:p>
          <a:p>
            <a:pPr lvl="0"/>
            <a:r>
              <a:rPr lang="en-US" sz="2400" dirty="0" smtClean="0"/>
              <a:t>If </a:t>
            </a:r>
            <a:r>
              <a:rPr lang="en-US" sz="2400" dirty="0" err="1" smtClean="0"/>
              <a:t>Cp</a:t>
            </a:r>
            <a:r>
              <a:rPr lang="en-US" sz="2400" dirty="0" smtClean="0"/>
              <a:t> is less than 1, process is not capable of consistently meeting its design specifications.</a:t>
            </a:r>
          </a:p>
          <a:p>
            <a:pPr lvl="0"/>
            <a:r>
              <a:rPr lang="en-US" sz="2400" dirty="0" smtClean="0"/>
              <a:t>If </a:t>
            </a:r>
            <a:r>
              <a:rPr lang="en-US" sz="2400" dirty="0" err="1" smtClean="0"/>
              <a:t>Cp</a:t>
            </a:r>
            <a:r>
              <a:rPr lang="en-US" sz="2400" dirty="0" smtClean="0"/>
              <a:t> is greater than 1, process is always capable of meeting its design specifications.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 name="Picture 1"/>
          <p:cNvPicPr>
            <a:picLocks noChangeAspect="1"/>
          </p:cNvPicPr>
          <p:nvPr/>
        </p:nvPicPr>
        <p:blipFill>
          <a:blip r:embed="rId3" cstate="print"/>
          <a:stretch>
            <a:fillRect/>
          </a:stretch>
        </p:blipFill>
        <p:spPr>
          <a:xfrm>
            <a:off x="2133600" y="2133600"/>
            <a:ext cx="4953001" cy="1033670"/>
          </a:xfrm>
          <a:prstGeom prst="rect">
            <a:avLst/>
          </a:prstGeom>
        </p:spPr>
      </p:pic>
      <p:pic>
        <p:nvPicPr>
          <p:cNvPr id="3" name="Picture 2"/>
          <p:cNvPicPr>
            <a:picLocks noChangeAspect="1"/>
          </p:cNvPicPr>
          <p:nvPr/>
        </p:nvPicPr>
        <p:blipFill rotWithShape="1">
          <a:blip r:embed="rId4" cstate="print"/>
          <a:srcRect t="20690" b="3448"/>
          <a:stretch/>
        </p:blipFill>
        <p:spPr>
          <a:xfrm>
            <a:off x="1213945" y="3581400"/>
            <a:ext cx="6781800" cy="838200"/>
          </a:xfrm>
          <a:prstGeom prst="rect">
            <a:avLst/>
          </a:prstGeom>
        </p:spPr>
      </p:pic>
    </p:spTree>
    <p:extLst>
      <p:ext uri="{BB962C8B-B14F-4D97-AF65-F5344CB8AC3E}">
        <p14:creationId xmlns:p14="http://schemas.microsoft.com/office/powerpoint/2010/main" val="39032055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6.6</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A </a:t>
            </a:r>
            <a:r>
              <a:rPr lang="en-US" sz="2400" dirty="0"/>
              <a:t>company manufactures piston rings for automotive companies. Design specifications require the diameter of the piston rings to have a target value of 75mm with a tolerance of  </a:t>
            </a:r>
            <a:r>
              <a:rPr lang="en-US" sz="2400" dirty="0" smtClean="0"/>
              <a:t>0.5mm</a:t>
            </a:r>
            <a:r>
              <a:rPr lang="en-US" sz="2400" dirty="0"/>
              <a:t>. The current manufacturing process produces pistons rings with an average diameter of  74.8mm and a standard deviation (σ) of  0.15mm. </a:t>
            </a:r>
            <a:endParaRPr lang="en-US" sz="2400" dirty="0" smtClean="0"/>
          </a:p>
          <a:p>
            <a:pPr lvl="0"/>
            <a:r>
              <a:rPr lang="en-US" sz="2400" dirty="0" smtClean="0"/>
              <a:t>Is </a:t>
            </a:r>
            <a:r>
              <a:rPr lang="en-US" sz="2400" dirty="0"/>
              <a:t>the company’s manufacturing process capable of meeting design specifications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978888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04800"/>
            <a:ext cx="7696200" cy="1371600"/>
          </a:xfrm>
        </p:spPr>
        <p:txBody>
          <a:bodyPr>
            <a:noAutofit/>
          </a:bodyPr>
          <a:lstStyle/>
          <a:p>
            <a:r>
              <a:rPr lang="en-US" sz="2400" dirty="0" smtClean="0"/>
              <a:t>Operations Profile: </a:t>
            </a:r>
            <a:r>
              <a:rPr lang="en-US" sz="2400" dirty="0"/>
              <a:t>Using Technology to Improve the Quality of Helicopter Rescue</a:t>
            </a:r>
          </a:p>
        </p:txBody>
      </p:sp>
      <p:sp>
        <p:nvSpPr>
          <p:cNvPr id="7" name="Content Placeholder 6"/>
          <p:cNvSpPr>
            <a:spLocks noGrp="1"/>
          </p:cNvSpPr>
          <p:nvPr>
            <p:ph idx="1"/>
          </p:nvPr>
        </p:nvSpPr>
        <p:spPr>
          <a:xfrm>
            <a:off x="990600" y="1831975"/>
            <a:ext cx="7696200" cy="4294188"/>
          </a:xfrm>
        </p:spPr>
        <p:txBody>
          <a:bodyPr>
            <a:noAutofit/>
          </a:bodyPr>
          <a:lstStyle/>
          <a:p>
            <a:r>
              <a:rPr lang="en-US" sz="2400" dirty="0" smtClean="0"/>
              <a:t>In </a:t>
            </a:r>
            <a:r>
              <a:rPr lang="en-US" sz="2400" dirty="0"/>
              <a:t>order to address the challenges of air rescue and improve the quality of its services, Air Methods, the country’s largest operator of emergency medical helicopters, has become the first to create an all-weather fleet able to routinely use </a:t>
            </a:r>
            <a:r>
              <a:rPr lang="en-US" sz="2400" dirty="0" smtClean="0"/>
              <a:t>satellite data.</a:t>
            </a:r>
          </a:p>
          <a:p>
            <a:r>
              <a:rPr lang="en-US" sz="2400" dirty="0" smtClean="0"/>
              <a:t>Improved weather satellites and better communications made it easier for Air Methods to argue that rather than investing in expensive radar systems, satellite displays would be just as effective in allowing crews to avoid severe weather or areas of dangerously low visibility.</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723684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6.6 (Cont’d)</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With </a:t>
            </a:r>
            <a:r>
              <a:rPr lang="en-US" sz="2400" dirty="0"/>
              <a:t>a target value of 75mm and a tolerance of   0.5mm, the design specification limits are 75.5mm and 74.5mm. Therefore</a:t>
            </a:r>
            <a:r>
              <a:rPr lang="en-US" sz="2400" dirty="0" smtClean="0"/>
              <a:t>:</a:t>
            </a:r>
          </a:p>
          <a:p>
            <a:pPr lvl="0"/>
            <a:endParaRPr lang="en-US" sz="2400" dirty="0" smtClean="0"/>
          </a:p>
          <a:p>
            <a:pPr lvl="0"/>
            <a:endParaRPr lang="en-US" sz="2400" dirty="0"/>
          </a:p>
          <a:p>
            <a:pPr lvl="0"/>
            <a:endParaRPr lang="en-US" sz="2400" dirty="0" smtClean="0"/>
          </a:p>
          <a:p>
            <a:pPr lvl="0"/>
            <a:endParaRPr lang="en-US" sz="2400" dirty="0" smtClean="0"/>
          </a:p>
          <a:p>
            <a:pPr lvl="0"/>
            <a:endParaRPr lang="en-US" sz="2400" dirty="0"/>
          </a:p>
          <a:p>
            <a:pPr lvl="0"/>
            <a:r>
              <a:rPr lang="en-US" sz="2400" dirty="0" smtClean="0"/>
              <a:t>The </a:t>
            </a:r>
            <a:r>
              <a:rPr lang="en-US" sz="2400" dirty="0"/>
              <a:t>process capability index of 1.11 indicates that the company’s manufacturing process is capable of meeting the design specifications.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grpSp>
        <p:nvGrpSpPr>
          <p:cNvPr id="4" name="Group 3"/>
          <p:cNvGrpSpPr/>
          <p:nvPr/>
        </p:nvGrpSpPr>
        <p:grpSpPr>
          <a:xfrm>
            <a:off x="1371600" y="3505200"/>
            <a:ext cx="4181556" cy="1066801"/>
            <a:chOff x="2511973" y="2590800"/>
            <a:chExt cx="4181556" cy="1066801"/>
          </a:xfrm>
        </p:grpSpPr>
        <p:pic>
          <p:nvPicPr>
            <p:cNvPr id="2" name="Picture 1"/>
            <p:cNvPicPr>
              <a:picLocks noChangeAspect="1"/>
            </p:cNvPicPr>
            <p:nvPr/>
          </p:nvPicPr>
          <p:blipFill rotWithShape="1">
            <a:blip r:embed="rId3" cstate="print"/>
            <a:srcRect l="27798" t="36474" r="38160" b="29483"/>
            <a:stretch/>
          </p:blipFill>
          <p:spPr>
            <a:xfrm>
              <a:off x="3200400" y="2590800"/>
              <a:ext cx="2519363" cy="1066801"/>
            </a:xfrm>
            <a:prstGeom prst="rect">
              <a:avLst/>
            </a:prstGeom>
          </p:spPr>
        </p:pic>
        <p:pic>
          <p:nvPicPr>
            <p:cNvPr id="9" name="Picture 8"/>
            <p:cNvPicPr>
              <a:picLocks noChangeAspect="1"/>
            </p:cNvPicPr>
            <p:nvPr/>
          </p:nvPicPr>
          <p:blipFill rotWithShape="1">
            <a:blip r:embed="rId3" cstate="print"/>
            <a:srcRect l="8236" t="80245" r="77349" b="302"/>
            <a:stretch/>
          </p:blipFill>
          <p:spPr>
            <a:xfrm>
              <a:off x="5626728" y="2835276"/>
              <a:ext cx="1066801" cy="609600"/>
            </a:xfrm>
            <a:prstGeom prst="rect">
              <a:avLst/>
            </a:prstGeom>
          </p:spPr>
        </p:pic>
        <p:pic>
          <p:nvPicPr>
            <p:cNvPr id="10" name="Picture 9"/>
            <p:cNvPicPr>
              <a:picLocks noChangeAspect="1"/>
            </p:cNvPicPr>
            <p:nvPr/>
          </p:nvPicPr>
          <p:blipFill rotWithShape="1">
            <a:blip r:embed="rId3" cstate="print"/>
            <a:srcRect l="3088" t="36474" r="87646" b="29483"/>
            <a:stretch/>
          </p:blipFill>
          <p:spPr>
            <a:xfrm>
              <a:off x="2511973" y="2590800"/>
              <a:ext cx="685800" cy="1066801"/>
            </a:xfrm>
            <a:prstGeom prst="rect">
              <a:avLst/>
            </a:prstGeom>
          </p:spPr>
        </p:pic>
      </p:grpSp>
      <p:pic>
        <p:nvPicPr>
          <p:cNvPr id="3" name="Picture 2"/>
          <p:cNvPicPr>
            <a:picLocks noChangeAspect="1"/>
          </p:cNvPicPr>
          <p:nvPr/>
        </p:nvPicPr>
        <p:blipFill rotWithShape="1">
          <a:blip r:embed="rId3" cstate="print"/>
          <a:srcRect l="2124" b="68237"/>
          <a:stretch/>
        </p:blipFill>
        <p:spPr>
          <a:xfrm>
            <a:off x="1295400" y="2592387"/>
            <a:ext cx="7243762" cy="995363"/>
          </a:xfrm>
          <a:prstGeom prst="rect">
            <a:avLst/>
          </a:prstGeom>
        </p:spPr>
      </p:pic>
    </p:spTree>
    <p:extLst>
      <p:ext uri="{BB962C8B-B14F-4D97-AF65-F5344CB8AC3E}">
        <p14:creationId xmlns:p14="http://schemas.microsoft.com/office/powerpoint/2010/main" val="25863352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The Process Centering Capability Index (</a:t>
            </a:r>
            <a:r>
              <a:rPr lang="en-US" sz="2400" dirty="0" err="1"/>
              <a:t>Cpk</a:t>
            </a:r>
            <a:r>
              <a:rPr lang="en-US" sz="2400" dirty="0"/>
              <a:t>)</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The </a:t>
            </a:r>
            <a:r>
              <a:rPr lang="en-US" sz="2400" dirty="0"/>
              <a:t>process capability index (</a:t>
            </a:r>
            <a:r>
              <a:rPr lang="en-US" sz="2400" dirty="0" err="1"/>
              <a:t>Cp</a:t>
            </a:r>
            <a:r>
              <a:rPr lang="en-US" sz="2400" dirty="0"/>
              <a:t>) is the primary measure used to track process capability. </a:t>
            </a:r>
            <a:endParaRPr lang="en-US" sz="2400" dirty="0" smtClean="0"/>
          </a:p>
          <a:p>
            <a:pPr lvl="0"/>
            <a:r>
              <a:rPr lang="en-US" sz="2400" dirty="0" smtClean="0"/>
              <a:t>The </a:t>
            </a:r>
            <a:r>
              <a:rPr lang="en-US" sz="2400" dirty="0"/>
              <a:t>formula for the </a:t>
            </a:r>
            <a:r>
              <a:rPr lang="en-US" sz="2400" dirty="0" err="1"/>
              <a:t>Cpk</a:t>
            </a:r>
            <a:r>
              <a:rPr lang="en-US" sz="2400" dirty="0"/>
              <a:t> is:</a:t>
            </a:r>
          </a:p>
          <a:p>
            <a:pPr lvl="0"/>
            <a:endParaRPr lang="en-US" sz="2400" dirty="0"/>
          </a:p>
          <a:p>
            <a:pPr lvl="0"/>
            <a:endParaRPr lang="en-US" sz="2400" dirty="0" smtClean="0"/>
          </a:p>
          <a:p>
            <a:pPr lvl="0"/>
            <a:endParaRPr lang="en-US" sz="2400" dirty="0"/>
          </a:p>
          <a:p>
            <a:pPr lvl="0"/>
            <a:r>
              <a:rPr lang="en-US" sz="2400" dirty="0" smtClean="0"/>
              <a:t>In </a:t>
            </a:r>
            <a:r>
              <a:rPr lang="en-US" sz="2400" dirty="0"/>
              <a:t>cases where the process is off center we can apply a correction factor (K) to the Cp</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1" name="Picture 10"/>
          <p:cNvPicPr>
            <a:picLocks noChangeAspect="1"/>
          </p:cNvPicPr>
          <p:nvPr/>
        </p:nvPicPr>
        <p:blipFill rotWithShape="1">
          <a:blip r:embed="rId3" cstate="print"/>
          <a:srcRect t="10191"/>
          <a:stretch/>
        </p:blipFill>
        <p:spPr>
          <a:xfrm>
            <a:off x="1476375" y="2667000"/>
            <a:ext cx="6038850" cy="1343025"/>
          </a:xfrm>
          <a:prstGeom prst="rect">
            <a:avLst/>
          </a:prstGeom>
        </p:spPr>
      </p:pic>
      <p:pic>
        <p:nvPicPr>
          <p:cNvPr id="12" name="Picture 11"/>
          <p:cNvPicPr>
            <a:picLocks noChangeAspect="1"/>
          </p:cNvPicPr>
          <p:nvPr/>
        </p:nvPicPr>
        <p:blipFill rotWithShape="1">
          <a:blip r:embed="rId4" cstate="print"/>
          <a:srcRect b="58065"/>
          <a:stretch/>
        </p:blipFill>
        <p:spPr>
          <a:xfrm>
            <a:off x="1752600" y="4807990"/>
            <a:ext cx="4752975" cy="495300"/>
          </a:xfrm>
          <a:prstGeom prst="rect">
            <a:avLst/>
          </a:prstGeom>
        </p:spPr>
      </p:pic>
      <p:pic>
        <p:nvPicPr>
          <p:cNvPr id="13" name="Picture 12"/>
          <p:cNvPicPr>
            <a:picLocks noChangeAspect="1"/>
          </p:cNvPicPr>
          <p:nvPr/>
        </p:nvPicPr>
        <p:blipFill rotWithShape="1">
          <a:blip r:embed="rId4" cstate="print"/>
          <a:srcRect t="62903"/>
          <a:stretch/>
        </p:blipFill>
        <p:spPr>
          <a:xfrm>
            <a:off x="1752600" y="5291740"/>
            <a:ext cx="4752975" cy="438150"/>
          </a:xfrm>
          <a:prstGeom prst="rect">
            <a:avLst/>
          </a:prstGeom>
        </p:spPr>
      </p:pic>
      <p:pic>
        <p:nvPicPr>
          <p:cNvPr id="14" name="Picture 13"/>
          <p:cNvPicPr>
            <a:picLocks noChangeAspect="1"/>
          </p:cNvPicPr>
          <p:nvPr/>
        </p:nvPicPr>
        <p:blipFill>
          <a:blip r:embed="rId5" cstate="print"/>
          <a:stretch>
            <a:fillRect/>
          </a:stretch>
        </p:blipFill>
        <p:spPr>
          <a:xfrm>
            <a:off x="1752599" y="5705475"/>
            <a:ext cx="1771650" cy="466725"/>
          </a:xfrm>
          <a:prstGeom prst="rect">
            <a:avLst/>
          </a:prstGeom>
        </p:spPr>
      </p:pic>
    </p:spTree>
    <p:extLst>
      <p:ext uri="{BB962C8B-B14F-4D97-AF65-F5344CB8AC3E}">
        <p14:creationId xmlns:p14="http://schemas.microsoft.com/office/powerpoint/2010/main" val="59583647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6.7</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Refer </a:t>
            </a:r>
            <a:r>
              <a:rPr lang="en-US" sz="2400" dirty="0"/>
              <a:t>to example 6.6. Compute </a:t>
            </a:r>
            <a:r>
              <a:rPr lang="en-US" sz="2400" dirty="0" err="1"/>
              <a:t>Cpk</a:t>
            </a:r>
            <a:r>
              <a:rPr lang="en-US" sz="2400" dirty="0"/>
              <a:t> and the off-center correction factor K.</a:t>
            </a:r>
          </a:p>
          <a:p>
            <a:pPr lvl="0"/>
            <a:r>
              <a:rPr lang="en-US" sz="2400" dirty="0"/>
              <a:t>Solution:</a:t>
            </a:r>
          </a:p>
          <a:p>
            <a:pPr lvl="0"/>
            <a:r>
              <a:rPr lang="en-US" sz="2400" dirty="0"/>
              <a:t>From example 6.6, USL = 75.5mm; LSL = 74.5mm; mean = 74.8mm and D = (75.5+74.5)/2 = 0.75</a:t>
            </a:r>
            <a:r>
              <a:rPr lang="en-US" sz="2400" dirty="0" smtClean="0"/>
              <a:t>.</a:t>
            </a:r>
          </a:p>
          <a:p>
            <a:pPr lvl="0"/>
            <a:r>
              <a:rPr lang="en-US" sz="2400" dirty="0" smtClean="0"/>
              <a:t>Using </a:t>
            </a:r>
            <a:r>
              <a:rPr lang="en-US" sz="2400" dirty="0"/>
              <a:t>the formula for </a:t>
            </a:r>
            <a:r>
              <a:rPr lang="en-US" sz="2400" dirty="0" err="1"/>
              <a:t>Cpk</a:t>
            </a:r>
            <a:r>
              <a:rPr lang="en-US" sz="2400" dirty="0"/>
              <a:t> and K, we have</a:t>
            </a:r>
          </a:p>
          <a:p>
            <a:pPr lvl="0"/>
            <a:r>
              <a:rPr lang="en-US" sz="2400" dirty="0" err="1" smtClean="0"/>
              <a:t>Cpk</a:t>
            </a:r>
            <a:r>
              <a:rPr lang="en-US" sz="2400" dirty="0" smtClean="0"/>
              <a:t>  </a:t>
            </a:r>
            <a:r>
              <a:rPr lang="en-US" sz="2400" dirty="0"/>
              <a:t>= Min [ ((74.8 – 74.5)/3 × 0.15), ((75.5 – 74.8)/ 3 × 0.15)] = Min [0.67, 1.55] = 0.67</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18671201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8626"/>
            <a:ext cx="7696200" cy="914400"/>
          </a:xfrm>
        </p:spPr>
        <p:txBody>
          <a:bodyPr>
            <a:noAutofit/>
          </a:bodyPr>
          <a:lstStyle/>
          <a:p>
            <a:pPr lvl="0"/>
            <a:r>
              <a:rPr lang="en-US" sz="1800" dirty="0"/>
              <a:t>Revisiting Six Sigma: Calculating Six Sigma Quality of a Process</a:t>
            </a:r>
          </a:p>
        </p:txBody>
      </p:sp>
      <p:sp>
        <p:nvSpPr>
          <p:cNvPr id="5" name="Slide Number Placeholder 4"/>
          <p:cNvSpPr>
            <a:spLocks noGrp="1"/>
          </p:cNvSpPr>
          <p:nvPr>
            <p:ph type="sldNum" sz="quarter" idx="12"/>
          </p:nvPr>
        </p:nvSpPr>
        <p:spPr>
          <a:xfrm>
            <a:off x="8681049" y="6629400"/>
            <a:ext cx="457200" cy="228600"/>
          </a:xfrm>
        </p:spPr>
        <p:txBody>
          <a:bodyPr/>
          <a:lstStyle/>
          <a:p>
            <a:fld id="{B6F15528-21DE-4FAA-801E-634DDDAF4B2B}" type="slidenum">
              <a:rPr lang="en-US" smtClean="0"/>
              <a:pPr/>
              <a:t>43</a:t>
            </a:fld>
            <a:endParaRPr lang="en-US" dirty="0"/>
          </a:p>
        </p:txBody>
      </p:sp>
      <p:sp>
        <p:nvSpPr>
          <p:cNvPr id="8" name="Footer Placeholder 3"/>
          <p:cNvSpPr>
            <a:spLocks noGrp="1"/>
          </p:cNvSpPr>
          <p:nvPr>
            <p:ph type="ftr" sz="quarter" idx="11"/>
          </p:nvPr>
        </p:nvSpPr>
        <p:spPr>
          <a:xfrm>
            <a:off x="609600" y="6613525"/>
            <a:ext cx="4648200" cy="244475"/>
          </a:xfrm>
        </p:spPr>
        <p:txBody>
          <a:bodyPr/>
          <a:lstStyle/>
          <a:p>
            <a:r>
              <a:rPr lang="en-US" dirty="0" err="1" smtClean="0"/>
              <a:t>Venkataraman</a:t>
            </a:r>
            <a:r>
              <a:rPr lang="en-US" dirty="0" smtClean="0"/>
              <a:t> &amp; Pinto, Operations Management, 1e. SAGE, 2018.</a:t>
            </a:r>
            <a:endParaRPr lang="en-US" dirty="0"/>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295400"/>
            <a:ext cx="8256366" cy="4343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78235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914400"/>
          </a:xfrm>
        </p:spPr>
        <p:txBody>
          <a:bodyPr>
            <a:noAutofit/>
          </a:bodyPr>
          <a:lstStyle/>
          <a:p>
            <a:pPr lvl="0"/>
            <a:r>
              <a:rPr lang="en-US" sz="2000" dirty="0"/>
              <a:t>Revisiting Six Sigma: Calculating Six Sigma Quality of a </a:t>
            </a:r>
            <a:r>
              <a:rPr lang="en-US" sz="2000" dirty="0" smtClean="0"/>
              <a:t>Process (Cont’d)</a:t>
            </a:r>
            <a:endParaRPr lang="en-US" sz="2000" dirty="0"/>
          </a:p>
        </p:txBody>
      </p:sp>
      <p:sp>
        <p:nvSpPr>
          <p:cNvPr id="7" name="Content Placeholder 6"/>
          <p:cNvSpPr>
            <a:spLocks noGrp="1"/>
          </p:cNvSpPr>
          <p:nvPr>
            <p:ph idx="1"/>
          </p:nvPr>
        </p:nvSpPr>
        <p:spPr>
          <a:xfrm>
            <a:off x="990600" y="1143000"/>
            <a:ext cx="7696200" cy="4519612"/>
          </a:xfrm>
        </p:spPr>
        <p:txBody>
          <a:bodyPr>
            <a:noAutofit/>
          </a:bodyPr>
          <a:lstStyle/>
          <a:p>
            <a:pPr marL="0" lvl="0" indent="0">
              <a:buNone/>
            </a:pPr>
            <a:endParaRPr lang="en-US" sz="1600" b="1" dirty="0" smtClean="0">
              <a:solidFill>
                <a:srgbClr val="FF0000"/>
              </a:solidFill>
            </a:endParaRPr>
          </a:p>
          <a:p>
            <a:r>
              <a:rPr lang="en-US" sz="2000" dirty="0" smtClean="0"/>
              <a:t>In </a:t>
            </a:r>
            <a:r>
              <a:rPr lang="en-US" sz="2000" dirty="0"/>
              <a:t>order to calculate the Six Sigma level of any process, we can use the following equation</a:t>
            </a:r>
            <a:r>
              <a:rPr lang="en-US" sz="2000" dirty="0" smtClean="0"/>
              <a:t>.</a:t>
            </a:r>
          </a:p>
          <a:p>
            <a:endParaRPr lang="en-US" sz="2400" dirty="0"/>
          </a:p>
          <a:p>
            <a:endParaRPr lang="en-US" sz="2400" dirty="0" smtClean="0"/>
          </a:p>
          <a:p>
            <a:endParaRPr lang="en-US" sz="2400" dirty="0" smtClean="0"/>
          </a:p>
          <a:p>
            <a:r>
              <a:rPr lang="en-US" sz="2000" dirty="0" smtClean="0"/>
              <a:t>The </a:t>
            </a:r>
            <a:r>
              <a:rPr lang="en-US" sz="2000" dirty="0"/>
              <a:t>percentage of defects from the process can be calculated </a:t>
            </a:r>
            <a:r>
              <a:rPr lang="en-US" sz="2000" dirty="0" smtClean="0"/>
              <a:t>by </a:t>
            </a:r>
            <a:r>
              <a:rPr lang="en-US" sz="2000" dirty="0"/>
              <a:t>using </a:t>
            </a:r>
            <a:r>
              <a:rPr lang="en-US" sz="2000" dirty="0" smtClean="0"/>
              <a:t>the </a:t>
            </a:r>
            <a:r>
              <a:rPr lang="en-US" sz="2000" dirty="0"/>
              <a:t>following </a:t>
            </a:r>
            <a:r>
              <a:rPr lang="en-US" sz="2000" dirty="0" smtClean="0"/>
              <a:t>formula (MS Excel):</a:t>
            </a:r>
            <a:endParaRPr lang="en-US" sz="2000" dirty="0"/>
          </a:p>
          <a:p>
            <a:endParaRPr lang="en-US" sz="2400" dirty="0"/>
          </a:p>
          <a:p>
            <a:pPr lvl="0"/>
            <a:endParaRPr lang="en-US" sz="2400" dirty="0"/>
          </a:p>
        </p:txBody>
      </p:sp>
      <p:sp>
        <p:nvSpPr>
          <p:cNvPr id="5" name="Slide Number Placeholder 4"/>
          <p:cNvSpPr>
            <a:spLocks noGrp="1"/>
          </p:cNvSpPr>
          <p:nvPr>
            <p:ph type="sldNum" sz="quarter" idx="12"/>
          </p:nvPr>
        </p:nvSpPr>
        <p:spPr>
          <a:xfrm>
            <a:off x="8681049" y="6629400"/>
            <a:ext cx="457200" cy="228600"/>
          </a:xfrm>
        </p:spPr>
        <p:txBody>
          <a:bodyPr/>
          <a:lstStyle/>
          <a:p>
            <a:fld id="{B6F15528-21DE-4FAA-801E-634DDDAF4B2B}" type="slidenum">
              <a:rPr lang="en-US" smtClean="0"/>
              <a:pPr/>
              <a:t>44</a:t>
            </a:fld>
            <a:endParaRPr lang="en-US" dirty="0"/>
          </a:p>
        </p:txBody>
      </p:sp>
      <p:sp>
        <p:nvSpPr>
          <p:cNvPr id="8" name="Footer Placeholder 3"/>
          <p:cNvSpPr>
            <a:spLocks noGrp="1"/>
          </p:cNvSpPr>
          <p:nvPr>
            <p:ph type="ftr" sz="quarter" idx="11"/>
          </p:nvPr>
        </p:nvSpPr>
        <p:spPr>
          <a:xfrm>
            <a:off x="609600" y="6613525"/>
            <a:ext cx="4648200" cy="244475"/>
          </a:xfrm>
        </p:spPr>
        <p:txBody>
          <a:bodyPr/>
          <a:lstStyle/>
          <a:p>
            <a:r>
              <a:rPr lang="en-US" dirty="0" err="1" smtClean="0"/>
              <a:t>Venkataraman</a:t>
            </a:r>
            <a:r>
              <a:rPr lang="en-US" dirty="0" smtClean="0"/>
              <a:t> &amp; Pinto, Operations Management, 1e. SAGE, 2018.</a:t>
            </a:r>
            <a:endParaRPr lang="en-US" dirty="0"/>
          </a:p>
        </p:txBody>
      </p:sp>
      <p:pic>
        <p:nvPicPr>
          <p:cNvPr id="2" name="Picture 1"/>
          <p:cNvPicPr>
            <a:picLocks noChangeAspect="1"/>
          </p:cNvPicPr>
          <p:nvPr/>
        </p:nvPicPr>
        <p:blipFill>
          <a:blip r:embed="rId3" cstate="print"/>
          <a:stretch>
            <a:fillRect/>
          </a:stretch>
        </p:blipFill>
        <p:spPr>
          <a:xfrm>
            <a:off x="1112897" y="2286000"/>
            <a:ext cx="6991350" cy="828675"/>
          </a:xfrm>
          <a:prstGeom prst="rect">
            <a:avLst/>
          </a:prstGeom>
        </p:spPr>
      </p:pic>
      <p:pic>
        <p:nvPicPr>
          <p:cNvPr id="3" name="Picture 2"/>
          <p:cNvPicPr>
            <a:picLocks noChangeAspect="1"/>
          </p:cNvPicPr>
          <p:nvPr/>
        </p:nvPicPr>
        <p:blipFill>
          <a:blip r:embed="rId4" cstate="print"/>
          <a:stretch>
            <a:fillRect/>
          </a:stretch>
        </p:blipFill>
        <p:spPr>
          <a:xfrm>
            <a:off x="1736784" y="4419600"/>
            <a:ext cx="5743575" cy="657225"/>
          </a:xfrm>
          <a:prstGeom prst="rect">
            <a:avLst/>
          </a:prstGeom>
        </p:spPr>
      </p:pic>
    </p:spTree>
    <p:extLst>
      <p:ext uri="{BB962C8B-B14F-4D97-AF65-F5344CB8AC3E}">
        <p14:creationId xmlns:p14="http://schemas.microsoft.com/office/powerpoint/2010/main" val="59247247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6.8</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The </a:t>
            </a:r>
            <a:r>
              <a:rPr lang="en-US" sz="2400" dirty="0"/>
              <a:t>customers of a pizza delivery shop expect their pizzas to be delivered within 20 to 30 minutes. In order to improve its customer service levels, the shop collected past data on delivery times and found that the average delivery time was 27 minutes with a standard deviation of 3 minutes. What is the Six Sigma quality level of this pizza delivery process and the percentage of late deliveries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77181247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6.8 (Cont’d)</a:t>
            </a:r>
          </a:p>
        </p:txBody>
      </p:sp>
      <p:pic>
        <p:nvPicPr>
          <p:cNvPr id="2" name="Content Placeholder 1"/>
          <p:cNvPicPr>
            <a:picLocks noGrp="1" noChangeAspect="1"/>
          </p:cNvPicPr>
          <p:nvPr>
            <p:ph idx="1"/>
          </p:nvPr>
        </p:nvPicPr>
        <p:blipFill>
          <a:blip r:embed="rId3" cstate="print"/>
          <a:stretch>
            <a:fillRect/>
          </a:stretch>
        </p:blipFill>
        <p:spPr>
          <a:xfrm>
            <a:off x="1428750" y="1328738"/>
            <a:ext cx="6819900" cy="1990725"/>
          </a:xfrm>
          <a:prstGeom prst="rect">
            <a:avLst/>
          </a:prstGeom>
        </p:spPr>
      </p:pic>
      <p:sp>
        <p:nvSpPr>
          <p:cNvPr id="5" name="Slide Number Placeholder 4"/>
          <p:cNvSpPr>
            <a:spLocks noGrp="1"/>
          </p:cNvSpPr>
          <p:nvPr>
            <p:ph type="sldNum" sz="quarter" idx="12"/>
          </p:nvPr>
        </p:nvSpPr>
        <p:spPr/>
        <p:txBody>
          <a:bodyPr/>
          <a:lstStyle/>
          <a:p>
            <a:fld id="{B6F15528-21DE-4FAA-801E-634DDDAF4B2B}" type="slidenum">
              <a:rPr lang="en-US" smtClean="0"/>
              <a:pPr/>
              <a:t>46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3" name="Picture 2"/>
          <p:cNvPicPr>
            <a:picLocks noChangeAspect="1"/>
          </p:cNvPicPr>
          <p:nvPr/>
        </p:nvPicPr>
        <p:blipFill>
          <a:blip r:embed="rId4" cstate="print"/>
          <a:stretch>
            <a:fillRect/>
          </a:stretch>
        </p:blipFill>
        <p:spPr>
          <a:xfrm>
            <a:off x="985345" y="3285304"/>
            <a:ext cx="8058150" cy="1343025"/>
          </a:xfrm>
          <a:prstGeom prst="rect">
            <a:avLst/>
          </a:prstGeom>
        </p:spPr>
      </p:pic>
      <p:sp>
        <p:nvSpPr>
          <p:cNvPr id="9" name="Content Placeholder 6"/>
          <p:cNvSpPr txBox="1">
            <a:spLocks/>
          </p:cNvSpPr>
          <p:nvPr/>
        </p:nvSpPr>
        <p:spPr>
          <a:xfrm>
            <a:off x="990600" y="1371600"/>
            <a:ext cx="7696200" cy="48006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smtClean="0"/>
          </a:p>
          <a:p>
            <a:r>
              <a:rPr lang="en-US" sz="2400" dirty="0" smtClean="0"/>
              <a:t>This </a:t>
            </a:r>
            <a:r>
              <a:rPr lang="en-US" sz="2400" dirty="0"/>
              <a:t>means that pizza deliveries exceeded </a:t>
            </a:r>
            <a:r>
              <a:rPr lang="en-US" sz="2400" dirty="0" smtClean="0"/>
              <a:t>30 </a:t>
            </a:r>
            <a:r>
              <a:rPr lang="en-US" sz="2400" dirty="0"/>
              <a:t>minutes 16% of the time. </a:t>
            </a:r>
          </a:p>
        </p:txBody>
      </p:sp>
    </p:spTree>
    <p:extLst>
      <p:ext uri="{BB962C8B-B14F-4D97-AF65-F5344CB8AC3E}">
        <p14:creationId xmlns:p14="http://schemas.microsoft.com/office/powerpoint/2010/main" val="425496253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762000"/>
          </a:xfrm>
        </p:spPr>
        <p:txBody>
          <a:bodyPr>
            <a:noAutofit/>
          </a:bodyPr>
          <a:lstStyle/>
          <a:p>
            <a:pPr lvl="0"/>
            <a:r>
              <a:rPr lang="en-US" sz="2000" dirty="0"/>
              <a:t>The Taguchi Loss Function</a:t>
            </a:r>
          </a:p>
        </p:txBody>
      </p:sp>
      <p:sp>
        <p:nvSpPr>
          <p:cNvPr id="7" name="Content Placeholder 6"/>
          <p:cNvSpPr>
            <a:spLocks noGrp="1"/>
          </p:cNvSpPr>
          <p:nvPr>
            <p:ph idx="1"/>
          </p:nvPr>
        </p:nvSpPr>
        <p:spPr>
          <a:xfrm>
            <a:off x="1079738" y="680305"/>
            <a:ext cx="7696200" cy="1371600"/>
          </a:xfrm>
        </p:spPr>
        <p:txBody>
          <a:bodyPr>
            <a:noAutofit/>
          </a:bodyPr>
          <a:lstStyle/>
          <a:p>
            <a:pPr lvl="0"/>
            <a:r>
              <a:rPr lang="en-US" sz="1400" dirty="0" smtClean="0"/>
              <a:t>When </a:t>
            </a:r>
            <a:r>
              <a:rPr lang="en-US" sz="1400" dirty="0"/>
              <a:t>every quality characteristic of a product meets its target value, the loss </a:t>
            </a:r>
            <a:r>
              <a:rPr lang="en-US" sz="1400" dirty="0" smtClean="0"/>
              <a:t>is </a:t>
            </a:r>
            <a:r>
              <a:rPr lang="en-US" sz="1400" dirty="0"/>
              <a:t>at a minimum.</a:t>
            </a:r>
          </a:p>
          <a:p>
            <a:pPr lvl="0"/>
            <a:r>
              <a:rPr lang="en-US" sz="1400" dirty="0" smtClean="0"/>
              <a:t>Any </a:t>
            </a:r>
            <a:r>
              <a:rPr lang="en-US" sz="1400" dirty="0"/>
              <a:t>deviation from the product’s quality characteristic target value results in losses, including loss to the society</a:t>
            </a:r>
            <a:r>
              <a:rPr lang="en-US" sz="1400" dirty="0" smtClean="0"/>
              <a:t>.</a:t>
            </a:r>
          </a:p>
          <a:p>
            <a:pPr lvl="0"/>
            <a:r>
              <a:rPr lang="en-US" sz="1400" dirty="0" smtClean="0"/>
              <a:t>The </a:t>
            </a:r>
            <a:r>
              <a:rPr lang="en-US" sz="1400" dirty="0"/>
              <a:t>losses associated with poor quality should be expressed in monetary units</a:t>
            </a:r>
            <a:r>
              <a:rPr lang="en-US" sz="1400" dirty="0" smtClean="0"/>
              <a:t>.</a:t>
            </a:r>
          </a:p>
          <a:p>
            <a:pPr marL="0" lvl="0" indent="0">
              <a:buNone/>
            </a:pPr>
            <a:endParaRPr lang="en-US" sz="2400" dirty="0"/>
          </a:p>
        </p:txBody>
      </p:sp>
      <p:sp>
        <p:nvSpPr>
          <p:cNvPr id="5" name="Slide Number Placeholder 4"/>
          <p:cNvSpPr>
            <a:spLocks noGrp="1"/>
          </p:cNvSpPr>
          <p:nvPr>
            <p:ph type="sldNum" sz="quarter" idx="12"/>
          </p:nvPr>
        </p:nvSpPr>
        <p:spPr>
          <a:xfrm>
            <a:off x="8763000" y="6553200"/>
            <a:ext cx="381000" cy="304800"/>
          </a:xfrm>
        </p:spPr>
        <p:txBody>
          <a:bodyPr/>
          <a:lstStyle/>
          <a:p>
            <a:fld id="{B6F15528-21DE-4FAA-801E-634DDDAF4B2B}" type="slidenum">
              <a:rPr lang="en-US" smtClean="0"/>
              <a:pPr/>
              <a:t>47</a:t>
            </a:fld>
            <a:endParaRPr lang="en-US" dirty="0"/>
          </a:p>
        </p:txBody>
      </p:sp>
      <p:sp>
        <p:nvSpPr>
          <p:cNvPr id="8" name="Footer Placeholder 3"/>
          <p:cNvSpPr>
            <a:spLocks noGrp="1"/>
          </p:cNvSpPr>
          <p:nvPr>
            <p:ph type="ftr" sz="quarter" idx="11"/>
          </p:nvPr>
        </p:nvSpPr>
        <p:spPr>
          <a:xfrm>
            <a:off x="609600" y="6553200"/>
            <a:ext cx="6477000" cy="288985"/>
          </a:xfrm>
        </p:spPr>
        <p:txBody>
          <a:bodyPr/>
          <a:lstStyle/>
          <a:p>
            <a:r>
              <a:rPr lang="en-US" dirty="0" err="1" smtClean="0"/>
              <a:t>Venkataraman</a:t>
            </a:r>
            <a:r>
              <a:rPr lang="en-US" dirty="0" smtClean="0"/>
              <a:t> &amp; Pinto, Operations Management, 1e. SAGE, 2018.</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678" y="2051905"/>
            <a:ext cx="8432321" cy="44237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262051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6.9</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Crescent </a:t>
            </a:r>
            <a:r>
              <a:rPr lang="en-US" sz="2400" dirty="0"/>
              <a:t>Inc. produces socket tools that have inside diameters with a target value of 0.5", and a tolerance of  </a:t>
            </a:r>
            <a:r>
              <a:rPr lang="en-US" sz="2400" dirty="0" smtClean="0"/>
              <a:t>0.050</a:t>
            </a:r>
            <a:r>
              <a:rPr lang="en-US" sz="2400" dirty="0"/>
              <a:t>". </a:t>
            </a:r>
            <a:r>
              <a:rPr lang="en-US" sz="2400" dirty="0" smtClean="0"/>
              <a:t>The </a:t>
            </a:r>
            <a:r>
              <a:rPr lang="en-US" sz="2400" dirty="0"/>
              <a:t>tools have been meeting the target value, although several of them were rejected at the assembly stage. Recently, a tool produced by the process did not meet its target value because it had an inside diameter of 0.550 inches. The failure costs associated with a defective socket tool is $50.00. Using the </a:t>
            </a:r>
            <a:r>
              <a:rPr lang="en-US" sz="2400" dirty="0" smtClean="0"/>
              <a:t>sample data (next slide) </a:t>
            </a:r>
            <a:r>
              <a:rPr lang="en-US" sz="2400" dirty="0"/>
              <a:t>collected from a recent production lot and the Taguchi loss function formula, justify why replacing the equipment may benefit the company and the customer</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39191645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6.9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6121" y="1524000"/>
            <a:ext cx="8377687"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32943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685800"/>
          </a:xfrm>
        </p:spPr>
        <p:txBody>
          <a:bodyPr>
            <a:noAutofit/>
          </a:bodyPr>
          <a:lstStyle/>
          <a:p>
            <a:pPr lvl="0"/>
            <a:r>
              <a:rPr lang="en-US" sz="1800" dirty="0" smtClean="0"/>
              <a:t>Quality Control Versus Quality Assurance </a:t>
            </a:r>
            <a:endParaRPr lang="en-US" sz="1800" dirty="0"/>
          </a:p>
        </p:txBody>
      </p:sp>
      <p:sp>
        <p:nvSpPr>
          <p:cNvPr id="7" name="Content Placeholder 6"/>
          <p:cNvSpPr>
            <a:spLocks noGrp="1"/>
          </p:cNvSpPr>
          <p:nvPr>
            <p:ph idx="1"/>
          </p:nvPr>
        </p:nvSpPr>
        <p:spPr>
          <a:xfrm>
            <a:off x="1204525" y="609600"/>
            <a:ext cx="7348757" cy="1219200"/>
          </a:xfrm>
        </p:spPr>
        <p:txBody>
          <a:bodyPr>
            <a:noAutofit/>
          </a:bodyPr>
          <a:lstStyle/>
          <a:p>
            <a:pPr lvl="0"/>
            <a:r>
              <a:rPr lang="en-US" sz="1600" dirty="0" smtClean="0"/>
              <a:t>Quality </a:t>
            </a:r>
            <a:r>
              <a:rPr lang="en-US" sz="1600" dirty="0"/>
              <a:t>control is concerned with the quality of a product or service after it is produced or delivered. </a:t>
            </a:r>
            <a:endParaRPr lang="en-US" sz="1600" dirty="0" smtClean="0"/>
          </a:p>
          <a:p>
            <a:pPr lvl="0"/>
            <a:r>
              <a:rPr lang="en-US" sz="1600" dirty="0" smtClean="0"/>
              <a:t>By </a:t>
            </a:r>
            <a:r>
              <a:rPr lang="en-US" sz="1600" dirty="0"/>
              <a:t>contrast, quality assurance (QA) is a set of procedures to improve a product or service’s quality before it is delivered. </a:t>
            </a:r>
            <a:endParaRPr lang="en-US" sz="1600" dirty="0" smtClean="0"/>
          </a:p>
          <a:p>
            <a:pPr marL="0" lvl="0" indent="0">
              <a:buNone/>
            </a:pPr>
            <a:endParaRPr lang="en-US" sz="2400" dirty="0" smtClean="0"/>
          </a:p>
        </p:txBody>
      </p:sp>
      <p:sp>
        <p:nvSpPr>
          <p:cNvPr id="5" name="Slide Number Placeholder 4"/>
          <p:cNvSpPr>
            <a:spLocks noGrp="1"/>
          </p:cNvSpPr>
          <p:nvPr>
            <p:ph type="sldNum" sz="quarter" idx="12"/>
          </p:nvPr>
        </p:nvSpPr>
        <p:spPr>
          <a:xfrm>
            <a:off x="8764398" y="6629401"/>
            <a:ext cx="381000" cy="228600"/>
          </a:xfrm>
        </p:spPr>
        <p:txBody>
          <a:bodyPr/>
          <a:lstStyle/>
          <a:p>
            <a:fld id="{B6F15528-21DE-4FAA-801E-634DDDAF4B2B}" type="slidenum">
              <a:rPr lang="en-US" smtClean="0"/>
              <a:pPr/>
              <a:t>5</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9017" y="1828800"/>
            <a:ext cx="7391400" cy="4699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5009643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6.9 (Cont’d)</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X</a:t>
            </a:r>
            <a:r>
              <a:rPr lang="en-US" sz="2400" dirty="0"/>
              <a:t>̅ = 0.501 and s = 0.0215</a:t>
            </a:r>
          </a:p>
          <a:p>
            <a:pPr lvl="0"/>
            <a:r>
              <a:rPr lang="en-US" sz="2400" dirty="0"/>
              <a:t>The target value of the inside </a:t>
            </a:r>
            <a:r>
              <a:rPr lang="en-US" sz="2400" dirty="0" smtClean="0"/>
              <a:t>diameter </a:t>
            </a:r>
            <a:r>
              <a:rPr lang="en-US" sz="2400" dirty="0"/>
              <a:t>T = 0.5</a:t>
            </a:r>
          </a:p>
          <a:p>
            <a:pPr lvl="0"/>
            <a:r>
              <a:rPr lang="en-US" sz="2400" dirty="0"/>
              <a:t>The measured inside diameter </a:t>
            </a:r>
            <a:r>
              <a:rPr lang="en-US" sz="2400" dirty="0" smtClean="0"/>
              <a:t>X </a:t>
            </a:r>
            <a:r>
              <a:rPr lang="en-US" sz="2400" dirty="0"/>
              <a:t>= 0.550</a:t>
            </a:r>
          </a:p>
          <a:p>
            <a:pPr lvl="0"/>
            <a:r>
              <a:rPr lang="en-US" sz="2400" dirty="0"/>
              <a:t>The expected loss for a </a:t>
            </a:r>
            <a:r>
              <a:rPr lang="en-US" sz="2400" dirty="0" smtClean="0"/>
              <a:t>tool </a:t>
            </a:r>
            <a:r>
              <a:rPr lang="en-US" sz="2400" dirty="0"/>
              <a:t>L(X) = $50.00</a:t>
            </a:r>
          </a:p>
          <a:p>
            <a:pPr lvl="0"/>
            <a:r>
              <a:rPr lang="en-US" sz="2400" dirty="0"/>
              <a:t>L(X) = k × (X – T)2</a:t>
            </a:r>
          </a:p>
          <a:p>
            <a:pPr lvl="0"/>
            <a:r>
              <a:rPr lang="en-US" sz="2400" dirty="0"/>
              <a:t>50 = k × (0.550 – 0.500)2</a:t>
            </a:r>
          </a:p>
          <a:p>
            <a:pPr lvl="0"/>
            <a:r>
              <a:rPr lang="en-US" sz="2400" dirty="0"/>
              <a:t>Therefore, k = 50/ (0.550 – 0.500)2 = 20,000. So, the average loss per socket tool in this sample is </a:t>
            </a:r>
          </a:p>
          <a:p>
            <a:pPr lvl="0"/>
            <a:r>
              <a:rPr lang="en-US" sz="2400" dirty="0"/>
              <a:t>L = k × (s2 + (X̅ - T)2) = 20,000 × [(0.0215)2 + (0.501 – 0.500)2] = 9.28, or $9.28.</a:t>
            </a:r>
          </a:p>
          <a:p>
            <a:pPr lvl="0"/>
            <a:r>
              <a:rPr lang="en-US" sz="2400" dirty="0" smtClean="0"/>
              <a:t>Total </a:t>
            </a:r>
            <a:r>
              <a:rPr lang="en-US" sz="2400" dirty="0"/>
              <a:t>loss = $9.28 × 50 = $464</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46371511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762000"/>
          </a:xfrm>
        </p:spPr>
        <p:txBody>
          <a:bodyPr>
            <a:noAutofit/>
          </a:bodyPr>
          <a:lstStyle/>
          <a:p>
            <a:pPr lvl="0"/>
            <a:r>
              <a:rPr lang="en-US" sz="2200" dirty="0"/>
              <a:t>Parameter Design</a:t>
            </a:r>
          </a:p>
        </p:txBody>
      </p:sp>
      <p:sp>
        <p:nvSpPr>
          <p:cNvPr id="7" name="Content Placeholder 6"/>
          <p:cNvSpPr>
            <a:spLocks noGrp="1"/>
          </p:cNvSpPr>
          <p:nvPr>
            <p:ph idx="1"/>
          </p:nvPr>
        </p:nvSpPr>
        <p:spPr>
          <a:xfrm>
            <a:off x="609600" y="1295400"/>
            <a:ext cx="3260784" cy="1676400"/>
          </a:xfrm>
        </p:spPr>
        <p:txBody>
          <a:bodyPr>
            <a:noAutofit/>
          </a:bodyPr>
          <a:lstStyle/>
          <a:p>
            <a:pPr lvl="0"/>
            <a:r>
              <a:rPr lang="en-US" sz="1800" dirty="0" smtClean="0"/>
              <a:t>Factors </a:t>
            </a:r>
            <a:r>
              <a:rPr lang="en-US" sz="1800" dirty="0"/>
              <a:t>that affect the design of any </a:t>
            </a:r>
            <a:r>
              <a:rPr lang="en-US" sz="1800" dirty="0" smtClean="0"/>
              <a:t>product:</a:t>
            </a:r>
          </a:p>
          <a:p>
            <a:pPr lvl="0"/>
            <a:r>
              <a:rPr lang="en-US" sz="1800" dirty="0" smtClean="0"/>
              <a:t>Control </a:t>
            </a:r>
            <a:r>
              <a:rPr lang="en-US" sz="1800" dirty="0"/>
              <a:t>factors are variables affecting a process that a designer can easily control. </a:t>
            </a:r>
            <a:endParaRPr lang="en-US" sz="1800" dirty="0" smtClean="0"/>
          </a:p>
          <a:p>
            <a:pPr lvl="0"/>
            <a:r>
              <a:rPr lang="en-US" sz="1800" dirty="0" smtClean="0"/>
              <a:t>Signal </a:t>
            </a:r>
            <a:r>
              <a:rPr lang="en-US" sz="1800" dirty="0"/>
              <a:t>factors are input factors that are also controlled by the designer </a:t>
            </a:r>
            <a:r>
              <a:rPr lang="en-US" sz="1800" dirty="0" smtClean="0"/>
              <a:t>so </a:t>
            </a:r>
            <a:r>
              <a:rPr lang="en-US" sz="1800" dirty="0"/>
              <a:t>that the product can perform its intended </a:t>
            </a:r>
            <a:r>
              <a:rPr lang="en-US" sz="1800" dirty="0" smtClean="0"/>
              <a:t>functions.</a:t>
            </a:r>
          </a:p>
          <a:p>
            <a:pPr lvl="0"/>
            <a:r>
              <a:rPr lang="en-US" sz="1800" dirty="0" smtClean="0"/>
              <a:t>Noise </a:t>
            </a:r>
            <a:r>
              <a:rPr lang="en-US" sz="1800" dirty="0"/>
              <a:t>factors are factors affecting a process that are difficult for a designer to control. </a:t>
            </a:r>
          </a:p>
        </p:txBody>
      </p:sp>
      <p:sp>
        <p:nvSpPr>
          <p:cNvPr id="5" name="Slide Number Placeholder 4"/>
          <p:cNvSpPr>
            <a:spLocks noGrp="1"/>
          </p:cNvSpPr>
          <p:nvPr>
            <p:ph type="sldNum" sz="quarter" idx="12"/>
          </p:nvPr>
        </p:nvSpPr>
        <p:spPr>
          <a:xfrm>
            <a:off x="8763000" y="6537325"/>
            <a:ext cx="381000" cy="320675"/>
          </a:xfrm>
        </p:spPr>
        <p:txBody>
          <a:bodyPr/>
          <a:lstStyle/>
          <a:p>
            <a:fld id="{B6F15528-21DE-4FAA-801E-634DDDAF4B2B}" type="slidenum">
              <a:rPr lang="en-US" smtClean="0"/>
              <a:pPr/>
              <a:t>51</a:t>
            </a:fld>
            <a:endParaRPr lang="en-US" dirty="0"/>
          </a:p>
        </p:txBody>
      </p:sp>
      <p:sp>
        <p:nvSpPr>
          <p:cNvPr id="8" name="Footer Placeholder 3"/>
          <p:cNvSpPr>
            <a:spLocks noGrp="1"/>
          </p:cNvSpPr>
          <p:nvPr>
            <p:ph type="ftr" sz="quarter" idx="11"/>
          </p:nvPr>
        </p:nvSpPr>
        <p:spPr>
          <a:xfrm>
            <a:off x="613165" y="6553200"/>
            <a:ext cx="5101835" cy="304800"/>
          </a:xfrm>
        </p:spPr>
        <p:txBody>
          <a:bodyPr/>
          <a:lstStyle/>
          <a:p>
            <a:r>
              <a:rPr lang="en-US" dirty="0" err="1" smtClean="0"/>
              <a:t>Venkataraman</a:t>
            </a:r>
            <a:r>
              <a:rPr lang="en-US" dirty="0" smtClean="0"/>
              <a:t> &amp; Pinto, Operations Management, 1e. SAGE, 2018.</a:t>
            </a: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1143000"/>
            <a:ext cx="5318185"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9797748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Design of Experiments (DOE)</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Design </a:t>
            </a:r>
            <a:r>
              <a:rPr lang="en-US" sz="2400" dirty="0"/>
              <a:t>of experiments is a set of statistical techniques used to determine which controllable factors and which noise factors are the significant variables that will have an impact on product/process or system performance</a:t>
            </a:r>
            <a:r>
              <a:rPr lang="en-US" sz="2400" dirty="0" smtClean="0"/>
              <a:t>.</a:t>
            </a:r>
          </a:p>
          <a:p>
            <a:pPr lvl="0"/>
            <a:r>
              <a:rPr lang="en-US" sz="2400" dirty="0" smtClean="0"/>
              <a:t>The </a:t>
            </a:r>
            <a:r>
              <a:rPr lang="en-US" sz="2400" dirty="0"/>
              <a:t>purpose of using DOE is to come up with settings for the controllable factors at those levels that will make the product or process insensitive to the noise factors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6259367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838200"/>
          </a:xfrm>
        </p:spPr>
        <p:txBody>
          <a:bodyPr>
            <a:noAutofit/>
          </a:bodyPr>
          <a:lstStyle/>
          <a:p>
            <a:pPr lvl="0"/>
            <a:r>
              <a:rPr lang="en-US" sz="2000" dirty="0" smtClean="0"/>
              <a:t>Quality Appraisal Tools: </a:t>
            </a:r>
            <a:r>
              <a:rPr lang="en-US" sz="2000" dirty="0"/>
              <a:t/>
            </a:r>
            <a:br>
              <a:rPr lang="en-US" sz="2000" dirty="0"/>
            </a:br>
            <a:r>
              <a:rPr lang="en-US" sz="2000" dirty="0"/>
              <a:t>Check Sheet</a:t>
            </a:r>
          </a:p>
        </p:txBody>
      </p:sp>
      <p:sp>
        <p:nvSpPr>
          <p:cNvPr id="7" name="Content Placeholder 6"/>
          <p:cNvSpPr>
            <a:spLocks noGrp="1"/>
          </p:cNvSpPr>
          <p:nvPr>
            <p:ph idx="1"/>
          </p:nvPr>
        </p:nvSpPr>
        <p:spPr>
          <a:xfrm>
            <a:off x="990600" y="914400"/>
            <a:ext cx="7696200" cy="685800"/>
          </a:xfrm>
        </p:spPr>
        <p:txBody>
          <a:bodyPr>
            <a:noAutofit/>
          </a:bodyPr>
          <a:lstStyle/>
          <a:p>
            <a:pPr lvl="0"/>
            <a:r>
              <a:rPr lang="en-US" sz="1600" dirty="0" smtClean="0"/>
              <a:t>Check </a:t>
            </a:r>
            <a:r>
              <a:rPr lang="en-US" sz="1600" dirty="0"/>
              <a:t>sheets, which are useful for manufacturing processes and operations that are repeated, are forms used to collect and record quality-related data. </a:t>
            </a:r>
            <a:endParaRPr lang="en-US" sz="1600" dirty="0" smtClean="0"/>
          </a:p>
          <a:p>
            <a:pPr lvl="0"/>
            <a:endParaRPr lang="en-US" sz="2400" dirty="0"/>
          </a:p>
        </p:txBody>
      </p:sp>
      <p:sp>
        <p:nvSpPr>
          <p:cNvPr id="5" name="Slide Number Placeholder 4"/>
          <p:cNvSpPr>
            <a:spLocks noGrp="1"/>
          </p:cNvSpPr>
          <p:nvPr>
            <p:ph type="sldNum" sz="quarter" idx="12"/>
          </p:nvPr>
        </p:nvSpPr>
        <p:spPr>
          <a:xfrm>
            <a:off x="8839200" y="6553200"/>
            <a:ext cx="304800" cy="304800"/>
          </a:xfrm>
        </p:spPr>
        <p:txBody>
          <a:bodyPr/>
          <a:lstStyle/>
          <a:p>
            <a:fld id="{B6F15528-21DE-4FAA-801E-634DDDAF4B2B}" type="slidenum">
              <a:rPr lang="en-US" smtClean="0"/>
              <a:pPr/>
              <a:t>6</a:t>
            </a:fld>
            <a:endParaRPr lang="en-US" dirty="0"/>
          </a:p>
        </p:txBody>
      </p:sp>
      <p:sp>
        <p:nvSpPr>
          <p:cNvPr id="8" name="Footer Placeholder 3"/>
          <p:cNvSpPr>
            <a:spLocks noGrp="1"/>
          </p:cNvSpPr>
          <p:nvPr>
            <p:ph type="ftr" sz="quarter" idx="11"/>
          </p:nvPr>
        </p:nvSpPr>
        <p:spPr>
          <a:xfrm>
            <a:off x="609600" y="6553200"/>
            <a:ext cx="4953000" cy="287323"/>
          </a:xfrm>
        </p:spPr>
        <p:txBody>
          <a:bodyPr/>
          <a:lstStyle/>
          <a:p>
            <a:r>
              <a:rPr lang="en-US" dirty="0" err="1" smtClean="0"/>
              <a:t>Venkataraman</a:t>
            </a:r>
            <a:r>
              <a:rPr lang="en-US" dirty="0" smtClean="0"/>
              <a:t> &amp; Pinto, Operations Management, 1e. SAGE, 2018.</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848" y="1600200"/>
            <a:ext cx="8400952"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25908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990600"/>
          </a:xfrm>
        </p:spPr>
        <p:txBody>
          <a:bodyPr>
            <a:noAutofit/>
          </a:bodyPr>
          <a:lstStyle/>
          <a:p>
            <a:pPr lvl="0"/>
            <a:r>
              <a:rPr lang="en-US" sz="2000" dirty="0" smtClean="0"/>
              <a:t>Quality Appraisal Tools:</a:t>
            </a:r>
            <a:br>
              <a:rPr lang="en-US" sz="2000" dirty="0" smtClean="0"/>
            </a:br>
            <a:r>
              <a:rPr lang="en-US" sz="2000" dirty="0" smtClean="0"/>
              <a:t>Histograms</a:t>
            </a:r>
            <a:endParaRPr lang="en-US" sz="2000" dirty="0"/>
          </a:p>
        </p:txBody>
      </p:sp>
      <p:sp>
        <p:nvSpPr>
          <p:cNvPr id="7" name="Content Placeholder 6"/>
          <p:cNvSpPr>
            <a:spLocks noGrp="1"/>
          </p:cNvSpPr>
          <p:nvPr>
            <p:ph idx="1"/>
          </p:nvPr>
        </p:nvSpPr>
        <p:spPr>
          <a:xfrm>
            <a:off x="1102302" y="838199"/>
            <a:ext cx="7696200" cy="1371600"/>
          </a:xfrm>
        </p:spPr>
        <p:txBody>
          <a:bodyPr>
            <a:noAutofit/>
          </a:bodyPr>
          <a:lstStyle/>
          <a:p>
            <a:pPr lvl="0"/>
            <a:r>
              <a:rPr lang="en-US" sz="1800" dirty="0" smtClean="0"/>
              <a:t>A </a:t>
            </a:r>
            <a:r>
              <a:rPr lang="en-US" sz="1800" dirty="0"/>
              <a:t>histogram can be used to show the distribution of a set of quality-related data</a:t>
            </a:r>
            <a:r>
              <a:rPr lang="en-US" sz="1800" dirty="0" smtClean="0"/>
              <a:t>.</a:t>
            </a:r>
          </a:p>
          <a:p>
            <a:pPr lvl="0"/>
            <a:r>
              <a:rPr lang="en-US" sz="1800" dirty="0" smtClean="0"/>
              <a:t>A histogram is a vertical bar chart that shows the frequency of occurrences of values.</a:t>
            </a:r>
          </a:p>
        </p:txBody>
      </p:sp>
      <p:sp>
        <p:nvSpPr>
          <p:cNvPr id="5" name="Slide Number Placeholder 4"/>
          <p:cNvSpPr>
            <a:spLocks noGrp="1"/>
          </p:cNvSpPr>
          <p:nvPr>
            <p:ph type="sldNum" sz="quarter" idx="12"/>
          </p:nvPr>
        </p:nvSpPr>
        <p:spPr>
          <a:xfrm>
            <a:off x="8839200" y="6537325"/>
            <a:ext cx="304800" cy="320675"/>
          </a:xfrm>
        </p:spPr>
        <p:txBody>
          <a:bodyPr/>
          <a:lstStyle/>
          <a:p>
            <a:fld id="{B6F15528-21DE-4FAA-801E-634DDDAF4B2B}" type="slidenum">
              <a:rPr lang="en-US" smtClean="0"/>
              <a:pPr/>
              <a:t>7</a:t>
            </a:fld>
            <a:endParaRPr lang="en-US" dirty="0"/>
          </a:p>
        </p:txBody>
      </p:sp>
      <p:sp>
        <p:nvSpPr>
          <p:cNvPr id="8" name="Footer Placeholder 3"/>
          <p:cNvSpPr>
            <a:spLocks noGrp="1"/>
          </p:cNvSpPr>
          <p:nvPr>
            <p:ph type="ftr" sz="quarter" idx="11"/>
          </p:nvPr>
        </p:nvSpPr>
        <p:spPr>
          <a:xfrm>
            <a:off x="609600" y="6553200"/>
            <a:ext cx="4724400" cy="304800"/>
          </a:xfrm>
        </p:spPr>
        <p:txBody>
          <a:bodyPr/>
          <a:lstStyle/>
          <a:p>
            <a:r>
              <a:rPr lang="en-US" dirty="0" err="1" smtClean="0"/>
              <a:t>Venkataraman</a:t>
            </a:r>
            <a:r>
              <a:rPr lang="en-US" dirty="0" smtClean="0"/>
              <a:t> &amp; Pinto, Operations Management, 1e. SAGE, 2018.</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2069284"/>
            <a:ext cx="7696200" cy="4433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148770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914400"/>
          </a:xfrm>
        </p:spPr>
        <p:txBody>
          <a:bodyPr>
            <a:noAutofit/>
          </a:bodyPr>
          <a:lstStyle/>
          <a:p>
            <a:r>
              <a:rPr lang="en-US" sz="2000" dirty="0" smtClean="0"/>
              <a:t>Quality Appraisal Tools:</a:t>
            </a:r>
            <a:br>
              <a:rPr lang="en-US" sz="2000" dirty="0" smtClean="0"/>
            </a:br>
            <a:r>
              <a:rPr lang="en-US" sz="2000" dirty="0" smtClean="0"/>
              <a:t>Pareto Charts</a:t>
            </a:r>
            <a:endParaRPr lang="en-US" sz="2000" dirty="0"/>
          </a:p>
        </p:txBody>
      </p:sp>
      <p:sp>
        <p:nvSpPr>
          <p:cNvPr id="7" name="Content Placeholder 6"/>
          <p:cNvSpPr>
            <a:spLocks noGrp="1"/>
          </p:cNvSpPr>
          <p:nvPr>
            <p:ph idx="1"/>
          </p:nvPr>
        </p:nvSpPr>
        <p:spPr>
          <a:xfrm>
            <a:off x="914400" y="990600"/>
            <a:ext cx="7696200" cy="990600"/>
          </a:xfrm>
        </p:spPr>
        <p:txBody>
          <a:bodyPr>
            <a:noAutofit/>
          </a:bodyPr>
          <a:lstStyle/>
          <a:p>
            <a:pPr lvl="0"/>
            <a:r>
              <a:rPr lang="en-US" sz="1600" dirty="0" smtClean="0"/>
              <a:t>A </a:t>
            </a:r>
            <a:r>
              <a:rPr lang="en-US" sz="1600" dirty="0"/>
              <a:t>Pareto chart is also a vertical bar chart</a:t>
            </a:r>
            <a:r>
              <a:rPr lang="en-US" sz="1600" dirty="0" smtClean="0"/>
              <a:t>.</a:t>
            </a:r>
          </a:p>
          <a:p>
            <a:pPr lvl="0"/>
            <a:r>
              <a:rPr lang="en-US" sz="1600" dirty="0" smtClean="0"/>
              <a:t>However</a:t>
            </a:r>
            <a:r>
              <a:rPr lang="en-US" sz="1600" dirty="0"/>
              <a:t>, unlike in a histogram, the bars are arranged in decreasing height from left to right</a:t>
            </a:r>
            <a:r>
              <a:rPr lang="en-US" sz="1600" dirty="0" smtClean="0"/>
              <a:t>.</a:t>
            </a:r>
          </a:p>
        </p:txBody>
      </p:sp>
      <p:sp>
        <p:nvSpPr>
          <p:cNvPr id="5" name="Slide Number Placeholder 4"/>
          <p:cNvSpPr>
            <a:spLocks noGrp="1"/>
          </p:cNvSpPr>
          <p:nvPr>
            <p:ph type="sldNum" sz="quarter" idx="12"/>
          </p:nvPr>
        </p:nvSpPr>
        <p:spPr>
          <a:xfrm>
            <a:off x="8839200" y="6537325"/>
            <a:ext cx="304800" cy="320675"/>
          </a:xfrm>
        </p:spPr>
        <p:txBody>
          <a:bodyPr/>
          <a:lstStyle/>
          <a:p>
            <a:fld id="{B6F15528-21DE-4FAA-801E-634DDDAF4B2B}" type="slidenum">
              <a:rPr lang="en-US" smtClean="0"/>
              <a:pPr/>
              <a:t>8</a:t>
            </a:fld>
            <a:endParaRPr lang="en-US" dirty="0"/>
          </a:p>
        </p:txBody>
      </p:sp>
      <p:sp>
        <p:nvSpPr>
          <p:cNvPr id="8" name="Footer Placeholder 3"/>
          <p:cNvSpPr>
            <a:spLocks noGrp="1"/>
          </p:cNvSpPr>
          <p:nvPr>
            <p:ph type="ftr" sz="quarter" idx="11"/>
          </p:nvPr>
        </p:nvSpPr>
        <p:spPr>
          <a:xfrm>
            <a:off x="609600" y="6613525"/>
            <a:ext cx="5257800" cy="244475"/>
          </a:xfrm>
        </p:spPr>
        <p:txBody>
          <a:bodyPr/>
          <a:lstStyle/>
          <a:p>
            <a:r>
              <a:rPr lang="en-US" dirty="0" err="1" smtClean="0"/>
              <a:t>Venkataraman</a:t>
            </a:r>
            <a:r>
              <a:rPr lang="en-US" dirty="0" smtClean="0"/>
              <a:t> &amp; Pinto, Operations Management, 1e. SAGE, 2018.</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198" y="1981200"/>
            <a:ext cx="8084941"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03950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4194"/>
            <a:ext cx="7696200" cy="757806"/>
          </a:xfrm>
        </p:spPr>
        <p:txBody>
          <a:bodyPr>
            <a:noAutofit/>
          </a:bodyPr>
          <a:lstStyle/>
          <a:p>
            <a:r>
              <a:rPr lang="en-US" sz="1800" dirty="0" smtClean="0"/>
              <a:t>Quality Appraisal Tools:</a:t>
            </a:r>
            <a:br>
              <a:rPr lang="en-US" sz="1800" dirty="0" smtClean="0"/>
            </a:br>
            <a:r>
              <a:rPr lang="en-US" sz="1800" dirty="0" smtClean="0"/>
              <a:t>Scatter </a:t>
            </a:r>
            <a:r>
              <a:rPr lang="en-US" sz="1800" dirty="0"/>
              <a:t>Diagrams</a:t>
            </a:r>
          </a:p>
        </p:txBody>
      </p:sp>
      <p:sp>
        <p:nvSpPr>
          <p:cNvPr id="7" name="Content Placeholder 6"/>
          <p:cNvSpPr>
            <a:spLocks noGrp="1"/>
          </p:cNvSpPr>
          <p:nvPr>
            <p:ph idx="1"/>
          </p:nvPr>
        </p:nvSpPr>
        <p:spPr>
          <a:xfrm>
            <a:off x="994795" y="685800"/>
            <a:ext cx="7696200" cy="1066800"/>
          </a:xfrm>
        </p:spPr>
        <p:txBody>
          <a:bodyPr>
            <a:noAutofit/>
          </a:bodyPr>
          <a:lstStyle/>
          <a:p>
            <a:pPr lvl="0"/>
            <a:r>
              <a:rPr lang="en-US" sz="1600" dirty="0" smtClean="0"/>
              <a:t>A </a:t>
            </a:r>
            <a:r>
              <a:rPr lang="en-US" sz="1600" dirty="0"/>
              <a:t>scatter diagram is a tool that can be used to visually determine if two variables are related or correlated. </a:t>
            </a:r>
            <a:endParaRPr lang="en-US" sz="1600" dirty="0" smtClean="0"/>
          </a:p>
          <a:p>
            <a:pPr lvl="0"/>
            <a:r>
              <a:rPr lang="en-US" sz="1600" dirty="0" smtClean="0"/>
              <a:t>It </a:t>
            </a:r>
            <a:r>
              <a:rPr lang="en-US" sz="1600" dirty="0"/>
              <a:t>can show whether changes in one quality variable have an influence on another quality variable. </a:t>
            </a:r>
            <a:endParaRPr lang="en-US" sz="1600" dirty="0" smtClean="0"/>
          </a:p>
          <a:p>
            <a:pPr marL="0" lvl="0" indent="0">
              <a:buNone/>
            </a:pPr>
            <a:r>
              <a:rPr lang="en-US" sz="2400" b="1" dirty="0" smtClean="0"/>
              <a:t> </a:t>
            </a:r>
            <a:endParaRPr lang="en-US" sz="2400" b="1" dirty="0"/>
          </a:p>
        </p:txBody>
      </p:sp>
      <p:sp>
        <p:nvSpPr>
          <p:cNvPr id="5" name="Slide Number Placeholder 4"/>
          <p:cNvSpPr>
            <a:spLocks noGrp="1"/>
          </p:cNvSpPr>
          <p:nvPr>
            <p:ph type="sldNum" sz="quarter" idx="12"/>
          </p:nvPr>
        </p:nvSpPr>
        <p:spPr>
          <a:xfrm>
            <a:off x="8839200" y="6562492"/>
            <a:ext cx="304800" cy="320675"/>
          </a:xfrm>
        </p:spPr>
        <p:txBody>
          <a:bodyPr/>
          <a:lstStyle/>
          <a:p>
            <a:fld id="{B6F15528-21DE-4FAA-801E-634DDDAF4B2B}" type="slidenum">
              <a:rPr lang="en-US" smtClean="0"/>
              <a:pPr/>
              <a:t>9</a:t>
            </a:fld>
            <a:endParaRPr lang="en-US" dirty="0"/>
          </a:p>
        </p:txBody>
      </p:sp>
      <p:sp>
        <p:nvSpPr>
          <p:cNvPr id="8" name="Footer Placeholder 3"/>
          <p:cNvSpPr>
            <a:spLocks noGrp="1"/>
          </p:cNvSpPr>
          <p:nvPr>
            <p:ph type="ftr" sz="quarter" idx="11"/>
          </p:nvPr>
        </p:nvSpPr>
        <p:spPr>
          <a:xfrm>
            <a:off x="609600" y="6553200"/>
            <a:ext cx="5867400" cy="304800"/>
          </a:xfrm>
        </p:spPr>
        <p:txBody>
          <a:bodyPr/>
          <a:lstStyle/>
          <a:p>
            <a:r>
              <a:rPr lang="en-US" dirty="0" err="1" smtClean="0"/>
              <a:t>Venkataraman</a:t>
            </a:r>
            <a:r>
              <a:rPr lang="en-US" dirty="0" smtClean="0"/>
              <a:t> &amp; Pinto, Operations Management, 1e. SAGE, 2018.</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1" y="1828800"/>
            <a:ext cx="77724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7244935"/>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2276</TotalTime>
  <Words>3780</Words>
  <Application>Microsoft Office PowerPoint</Application>
  <PresentationFormat>On-screen Show (4:3)</PresentationFormat>
  <Paragraphs>396</Paragraphs>
  <Slides>52</Slides>
  <Notes>49</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VenkataramanTheme</vt:lpstr>
      <vt:lpstr>PowerPoint Presentation</vt:lpstr>
      <vt:lpstr>Chapter 6:  Quality Improvement and Control Tools</vt:lpstr>
      <vt:lpstr>Learning Objectives</vt:lpstr>
      <vt:lpstr>Operations Profile: Using Technology to Improve the Quality of Helicopter Rescue</vt:lpstr>
      <vt:lpstr>Quality Control Versus Quality Assurance </vt:lpstr>
      <vt:lpstr>Quality Appraisal Tools:  Check Sheet</vt:lpstr>
      <vt:lpstr>Quality Appraisal Tools: Histograms</vt:lpstr>
      <vt:lpstr>Quality Appraisal Tools: Pareto Charts</vt:lpstr>
      <vt:lpstr>Quality Appraisal Tools: Scatter Diagrams</vt:lpstr>
      <vt:lpstr>Quality Appraisal Tools: Fishbone Diagrams</vt:lpstr>
      <vt:lpstr>Quality Appraisal Tools: Process Flowcharts</vt:lpstr>
      <vt:lpstr>Statistical Process Control (SPC)</vt:lpstr>
      <vt:lpstr>Control Charts</vt:lpstr>
      <vt:lpstr>Designing Control Charts</vt:lpstr>
      <vt:lpstr>Design of Control Limits Based on the Normal Distribution</vt:lpstr>
      <vt:lpstr>Design of Control Limits Based on the Normal Distribution (Cont’d)</vt:lpstr>
      <vt:lpstr>When Is a Process in Control?</vt:lpstr>
      <vt:lpstr>When Is a Process in Control? (Cont’d)</vt:lpstr>
      <vt:lpstr>Constructing a Mean Chart</vt:lpstr>
      <vt:lpstr>Constructing a Mean Chart (Cont’d)</vt:lpstr>
      <vt:lpstr>Example 6.1</vt:lpstr>
      <vt:lpstr>Example 6.1</vt:lpstr>
      <vt:lpstr>Example 6.1, Solution</vt:lpstr>
      <vt:lpstr>Constructing a Range Chart</vt:lpstr>
      <vt:lpstr>Control Charts for Attributes: C-Charts and P-Charts</vt:lpstr>
      <vt:lpstr>Constructing a C-Chart</vt:lpstr>
      <vt:lpstr>Example 6.4</vt:lpstr>
      <vt:lpstr>Example 6.4 (Cont’d)</vt:lpstr>
      <vt:lpstr>Example 6.4 (Cont’d)</vt:lpstr>
      <vt:lpstr>Example 6.4 (Cont’d)</vt:lpstr>
      <vt:lpstr>Constructing a P-Chart</vt:lpstr>
      <vt:lpstr>Constructing a P-Chart (Cont’d)</vt:lpstr>
      <vt:lpstr>Example 6.5</vt:lpstr>
      <vt:lpstr>Example 6.5 (Cont’d)</vt:lpstr>
      <vt:lpstr>Example 6.5 (Cont’d)</vt:lpstr>
      <vt:lpstr>Example 6.5 (Cont’d)</vt:lpstr>
      <vt:lpstr>Process Capability Analysis </vt:lpstr>
      <vt:lpstr>The Process Capability Index (Cp)</vt:lpstr>
      <vt:lpstr>Example 6.6</vt:lpstr>
      <vt:lpstr>Example 6.6 (Cont’d)</vt:lpstr>
      <vt:lpstr>The Process Centering Capability Index (Cpk)</vt:lpstr>
      <vt:lpstr>Example 6.7</vt:lpstr>
      <vt:lpstr>Revisiting Six Sigma: Calculating Six Sigma Quality of a Process</vt:lpstr>
      <vt:lpstr>Revisiting Six Sigma: Calculating Six Sigma Quality of a Process (Cont’d)</vt:lpstr>
      <vt:lpstr>Example 6.8</vt:lpstr>
      <vt:lpstr>Example 6.8 (Cont’d)</vt:lpstr>
      <vt:lpstr>The Taguchi Loss Function</vt:lpstr>
      <vt:lpstr>Example 6.9</vt:lpstr>
      <vt:lpstr>Example 6.9 (Cont’d)</vt:lpstr>
      <vt:lpstr>Example 6.9 (Cont’d)</vt:lpstr>
      <vt:lpstr>Parameter Design</vt:lpstr>
      <vt:lpstr>Design of Experiments (DOE)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148</cp:revision>
  <dcterms:created xsi:type="dcterms:W3CDTF">2006-08-16T00:00:00Z</dcterms:created>
  <dcterms:modified xsi:type="dcterms:W3CDTF">2017-01-05T12:04:05Z</dcterms:modified>
</cp:coreProperties>
</file>